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79"/>
  </p:notesMasterIdLst>
  <p:handoutMasterIdLst>
    <p:handoutMasterId r:id="rId80"/>
  </p:handoutMasterIdLst>
  <p:sldIdLst>
    <p:sldId id="497" r:id="rId8"/>
    <p:sldId id="499" r:id="rId9"/>
    <p:sldId id="500" r:id="rId10"/>
    <p:sldId id="501" r:id="rId11"/>
    <p:sldId id="503" r:id="rId12"/>
    <p:sldId id="438" r:id="rId13"/>
    <p:sldId id="439" r:id="rId14"/>
    <p:sldId id="440" r:id="rId15"/>
    <p:sldId id="504" r:id="rId16"/>
    <p:sldId id="441" r:id="rId17"/>
    <p:sldId id="516" r:id="rId18"/>
    <p:sldId id="517" r:id="rId19"/>
    <p:sldId id="449" r:id="rId20"/>
    <p:sldId id="450" r:id="rId21"/>
    <p:sldId id="451" r:id="rId22"/>
    <p:sldId id="452" r:id="rId23"/>
    <p:sldId id="483" r:id="rId24"/>
    <p:sldId id="484" r:id="rId25"/>
    <p:sldId id="485" r:id="rId26"/>
    <p:sldId id="486" r:id="rId27"/>
    <p:sldId id="442" r:id="rId28"/>
    <p:sldId id="443" r:id="rId29"/>
    <p:sldId id="444" r:id="rId30"/>
    <p:sldId id="445" r:id="rId31"/>
    <p:sldId id="508" r:id="rId32"/>
    <p:sldId id="454" r:id="rId33"/>
    <p:sldId id="455" r:id="rId34"/>
    <p:sldId id="457" r:id="rId35"/>
    <p:sldId id="498" r:id="rId36"/>
    <p:sldId id="458" r:id="rId37"/>
    <p:sldId id="459" r:id="rId38"/>
    <p:sldId id="460" r:id="rId39"/>
    <p:sldId id="461" r:id="rId40"/>
    <p:sldId id="463" r:id="rId41"/>
    <p:sldId id="465" r:id="rId42"/>
    <p:sldId id="467" r:id="rId43"/>
    <p:sldId id="468" r:id="rId44"/>
    <p:sldId id="469" r:id="rId45"/>
    <p:sldId id="470" r:id="rId46"/>
    <p:sldId id="471" r:id="rId47"/>
    <p:sldId id="473" r:id="rId48"/>
    <p:sldId id="474" r:id="rId49"/>
    <p:sldId id="475" r:id="rId50"/>
    <p:sldId id="477" r:id="rId51"/>
    <p:sldId id="478" r:id="rId52"/>
    <p:sldId id="479" r:id="rId53"/>
    <p:sldId id="480" r:id="rId54"/>
    <p:sldId id="481" r:id="rId55"/>
    <p:sldId id="482" r:id="rId56"/>
    <p:sldId id="494" r:id="rId57"/>
    <p:sldId id="495" r:id="rId58"/>
    <p:sldId id="509" r:id="rId59"/>
    <p:sldId id="510" r:id="rId60"/>
    <p:sldId id="511" r:id="rId61"/>
    <p:sldId id="514" r:id="rId62"/>
    <p:sldId id="512" r:id="rId63"/>
    <p:sldId id="513" r:id="rId64"/>
    <p:sldId id="515" r:id="rId65"/>
    <p:sldId id="519" r:id="rId66"/>
    <p:sldId id="520" r:id="rId67"/>
    <p:sldId id="521" r:id="rId68"/>
    <p:sldId id="522" r:id="rId69"/>
    <p:sldId id="523" r:id="rId70"/>
    <p:sldId id="496" r:id="rId71"/>
    <p:sldId id="525" r:id="rId72"/>
    <p:sldId id="526" r:id="rId73"/>
    <p:sldId id="527" r:id="rId74"/>
    <p:sldId id="528" r:id="rId75"/>
    <p:sldId id="529" r:id="rId76"/>
    <p:sldId id="435" r:id="rId77"/>
    <p:sldId id="524" r:id="rId78"/>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BCEAF-CF00-479A-87BB-DA39A5740CF2}" v="20" dt="2020-09-08T11:57:48.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12" autoAdjust="0"/>
    <p:restoredTop sz="95226" autoAdjust="0"/>
  </p:normalViewPr>
  <p:slideViewPr>
    <p:cSldViewPr snapToObjects="1" showGuides="1">
      <p:cViewPr varScale="1">
        <p:scale>
          <a:sx n="110" d="100"/>
          <a:sy n="110" d="100"/>
        </p:scale>
        <p:origin x="234" y="102"/>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53" d="100"/>
          <a:sy n="53" d="100"/>
        </p:scale>
        <p:origin x="285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4/25/2021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25-04-2021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b="1" dirty="0"/>
              <a:t>class </a:t>
            </a:r>
            <a:r>
              <a:rPr lang="en-IN" b="1" dirty="0" err="1"/>
              <a:t>SuperAnimal</a:t>
            </a:r>
            <a:r>
              <a:rPr lang="en-IN" b="1" dirty="0"/>
              <a:t> {</a:t>
            </a:r>
          </a:p>
          <a:p>
            <a:r>
              <a:rPr lang="en-IN" dirty="0"/>
              <a:t>String </a:t>
            </a:r>
            <a:r>
              <a:rPr lang="en-IN" dirty="0" err="1"/>
              <a:t>color</a:t>
            </a:r>
            <a:r>
              <a:rPr lang="en-IN" dirty="0"/>
              <a:t> = "white";</a:t>
            </a:r>
          </a:p>
          <a:p>
            <a:r>
              <a:rPr lang="en-IN" dirty="0"/>
              <a:t>}</a:t>
            </a:r>
          </a:p>
          <a:p>
            <a:r>
              <a:rPr lang="en-IN" b="1" dirty="0"/>
              <a:t>class </a:t>
            </a:r>
            <a:r>
              <a:rPr lang="en-IN" b="1" dirty="0" err="1"/>
              <a:t>SuperDog</a:t>
            </a:r>
            <a:r>
              <a:rPr lang="en-IN" b="1" dirty="0"/>
              <a:t> extends </a:t>
            </a:r>
            <a:r>
              <a:rPr lang="en-IN" b="1" dirty="0" err="1"/>
              <a:t>SuperAnimal</a:t>
            </a:r>
            <a:r>
              <a:rPr lang="en-IN" b="1" dirty="0"/>
              <a:t> {</a:t>
            </a:r>
          </a:p>
          <a:p>
            <a:r>
              <a:rPr lang="en-IN" dirty="0"/>
              <a:t>String </a:t>
            </a:r>
            <a:r>
              <a:rPr lang="en-IN" dirty="0" err="1"/>
              <a:t>color</a:t>
            </a:r>
            <a:r>
              <a:rPr lang="en-IN" dirty="0"/>
              <a:t> = "black";</a:t>
            </a:r>
          </a:p>
          <a:p>
            <a:endParaRPr lang="en-IN" dirty="0"/>
          </a:p>
          <a:p>
            <a:r>
              <a:rPr lang="en-IN" b="1" dirty="0"/>
              <a:t>void </a:t>
            </a:r>
            <a:r>
              <a:rPr lang="en-IN" b="1" dirty="0" err="1"/>
              <a:t>printColor</a:t>
            </a:r>
            <a:r>
              <a:rPr lang="en-IN" b="1" dirty="0"/>
              <a:t>() {</a:t>
            </a:r>
          </a:p>
          <a:p>
            <a:r>
              <a:rPr lang="en-US"/>
              <a:t>System.</a:t>
            </a:r>
            <a:r>
              <a:rPr lang="en-US" b="1" i="1"/>
              <a:t>out.println(color); // prints color of Dog class</a:t>
            </a:r>
          </a:p>
          <a:p>
            <a:r>
              <a:rPr lang="en-US" dirty="0" err="1"/>
              <a:t>System.</a:t>
            </a:r>
            <a:r>
              <a:rPr lang="en-US" b="1" i="1" dirty="0" err="1"/>
              <a:t>out.println</a:t>
            </a:r>
            <a:r>
              <a:rPr lang="en-US" b="1" i="1" dirty="0"/>
              <a:t>(</a:t>
            </a:r>
            <a:r>
              <a:rPr lang="en-US" b="1" i="1" dirty="0" err="1"/>
              <a:t>super.color</a:t>
            </a:r>
            <a:r>
              <a:rPr lang="en-US" b="1" i="1" dirty="0"/>
              <a:t>); // prints color of Animal class</a:t>
            </a:r>
          </a:p>
          <a:p>
            <a:r>
              <a:rPr lang="en-IN"/>
              <a:t>}</a:t>
            </a:r>
          </a:p>
          <a:p>
            <a:r>
              <a:rPr lang="en-IN" dirty="0"/>
              <a:t>}</a:t>
            </a:r>
          </a:p>
          <a:p>
            <a:r>
              <a:rPr lang="en-IN" b="1" dirty="0"/>
              <a:t>class </a:t>
            </a:r>
            <a:r>
              <a:rPr lang="en-IN" b="1" dirty="0" err="1"/>
              <a:t>Superkeyword</a:t>
            </a:r>
            <a:r>
              <a:rPr lang="en-IN" b="1" dirty="0"/>
              <a:t> {</a:t>
            </a:r>
          </a:p>
          <a:p>
            <a:r>
              <a:rPr lang="en-US" b="1"/>
              <a:t>public static void main(String args[]) {</a:t>
            </a:r>
          </a:p>
          <a:p>
            <a:r>
              <a:rPr lang="en-IN"/>
              <a:t>SuperDog d = </a:t>
            </a:r>
            <a:r>
              <a:rPr lang="en-IN" b="1"/>
              <a:t>new SuperDog();</a:t>
            </a:r>
          </a:p>
          <a:p>
            <a:r>
              <a:rPr lang="en-IN" dirty="0" err="1"/>
              <a:t>d.printColor</a:t>
            </a:r>
            <a:r>
              <a:rPr lang="en-IN" dirty="0"/>
              <a:t>();</a:t>
            </a:r>
          </a:p>
          <a:p>
            <a:r>
              <a:rPr lang="en-IN" dirty="0"/>
              <a:t>}</a:t>
            </a:r>
          </a:p>
          <a:p>
            <a:r>
              <a:rPr lang="en-IN" dirty="0"/>
              <a:t>}</a:t>
            </a:r>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6C2109E7-9297-46D9-A8C1-0ACECCEDA907}" type="slidenum">
              <a:rPr lang="en-IN" smtClean="0"/>
              <a:pPr/>
              <a:t>33</a:t>
            </a:fld>
            <a:endParaRPr lang="en-IN" dirty="0"/>
          </a:p>
        </p:txBody>
      </p:sp>
    </p:spTree>
    <p:extLst>
      <p:ext uri="{BB962C8B-B14F-4D97-AF65-F5344CB8AC3E}">
        <p14:creationId xmlns:p14="http://schemas.microsoft.com/office/powerpoint/2010/main" val="6669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317131489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2.xml"/><Relationship Id="rId7"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49"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2017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hyperlink" Target="https://docs.oracle.com/javase/tutorial/java/concepts/index.html"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876800"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IN" sz="2400" b="1" dirty="0"/>
              <a:t>Object Oriented </a:t>
            </a:r>
          </a:p>
          <a:p>
            <a:pPr>
              <a:spcAft>
                <a:spcPts val="300"/>
              </a:spcAft>
            </a:pPr>
            <a:r>
              <a:rPr lang="en-IN" sz="2400" b="1" dirty="0"/>
              <a:t>     Programming - OOP</a:t>
            </a:r>
            <a:br>
              <a:rPr lang="en-IN" sz="2400" b="1" dirty="0"/>
            </a:br>
            <a:endParaRPr lang="en-US" sz="2400" b="1" dirty="0">
              <a:latin typeface="Century Gothic" panose="020B0502020202020204" pitchFamily="34" charset="0"/>
              <a:cs typeface="HelveticaNeueLT Std Thin"/>
            </a:endParaRP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E4DA-2F3B-4457-95A1-38B0AAF7DC7D}"/>
              </a:ext>
            </a:extLst>
          </p:cNvPr>
          <p:cNvSpPr>
            <a:spLocks noGrp="1"/>
          </p:cNvSpPr>
          <p:nvPr>
            <p:ph type="title"/>
          </p:nvPr>
        </p:nvSpPr>
        <p:spPr>
          <a:xfrm>
            <a:off x="379200" y="260022"/>
            <a:ext cx="11050800" cy="612337"/>
          </a:xfrm>
        </p:spPr>
        <p:txBody>
          <a:bodyPr>
            <a:normAutofit/>
          </a:bodyPr>
          <a:lstStyle/>
          <a:p>
            <a:r>
              <a:rPr lang="en-IN" dirty="0"/>
              <a:t>Parameterized constructor</a:t>
            </a:r>
          </a:p>
        </p:txBody>
      </p:sp>
      <p:sp>
        <p:nvSpPr>
          <p:cNvPr id="3" name="Content Placeholder 2">
            <a:extLst>
              <a:ext uri="{FF2B5EF4-FFF2-40B4-BE49-F238E27FC236}">
                <a16:creationId xmlns:a16="http://schemas.microsoft.com/office/drawing/2014/main" id="{3C6FA8B7-2B9E-42D1-944A-EF23863DA748}"/>
              </a:ext>
            </a:extLst>
          </p:cNvPr>
          <p:cNvSpPr>
            <a:spLocks noGrp="1"/>
          </p:cNvSpPr>
          <p:nvPr>
            <p:ph idx="1"/>
          </p:nvPr>
        </p:nvSpPr>
        <p:spPr>
          <a:xfrm>
            <a:off x="379200" y="1285461"/>
            <a:ext cx="11050800" cy="4777573"/>
          </a:xfrm>
        </p:spPr>
        <p:txBody>
          <a:bodyPr>
            <a:normAutofit/>
          </a:bodyPr>
          <a:lstStyle/>
          <a:p>
            <a:pPr algn="just"/>
            <a:r>
              <a:rPr lang="en-US" dirty="0"/>
              <a:t>A Constructor with arguments(or parameters) is known as Parameterized constructor.</a:t>
            </a:r>
          </a:p>
          <a:p>
            <a:pPr algn="just"/>
            <a:r>
              <a:rPr lang="en-US" dirty="0"/>
              <a:t>Parameterized constructor is used to provide different values to the distinct objects.</a:t>
            </a:r>
            <a:endParaRPr lang="en-IN" dirty="0"/>
          </a:p>
        </p:txBody>
      </p:sp>
      <p:pic>
        <p:nvPicPr>
          <p:cNvPr id="4" name="Picture 3">
            <a:extLst>
              <a:ext uri="{FF2B5EF4-FFF2-40B4-BE49-F238E27FC236}">
                <a16:creationId xmlns:a16="http://schemas.microsoft.com/office/drawing/2014/main" id="{3FF50DBD-E614-4BF2-A7B9-29EAA31EF2FD}"/>
              </a:ext>
            </a:extLst>
          </p:cNvPr>
          <p:cNvPicPr>
            <a:picLocks noChangeAspect="1"/>
          </p:cNvPicPr>
          <p:nvPr/>
        </p:nvPicPr>
        <p:blipFill>
          <a:blip r:embed="rId2"/>
          <a:stretch>
            <a:fillRect/>
          </a:stretch>
        </p:blipFill>
        <p:spPr>
          <a:xfrm>
            <a:off x="762000" y="3352800"/>
            <a:ext cx="4953000" cy="2938833"/>
          </a:xfrm>
          <a:prstGeom prst="rect">
            <a:avLst/>
          </a:prstGeom>
        </p:spPr>
      </p:pic>
      <p:pic>
        <p:nvPicPr>
          <p:cNvPr id="7" name="Picture 6">
            <a:extLst>
              <a:ext uri="{FF2B5EF4-FFF2-40B4-BE49-F238E27FC236}">
                <a16:creationId xmlns:a16="http://schemas.microsoft.com/office/drawing/2014/main" id="{7AE79676-0204-41B0-9967-1406F93D59B0}"/>
              </a:ext>
            </a:extLst>
          </p:cNvPr>
          <p:cNvPicPr>
            <a:picLocks noChangeAspect="1"/>
          </p:cNvPicPr>
          <p:nvPr/>
        </p:nvPicPr>
        <p:blipFill>
          <a:blip r:embed="rId3"/>
          <a:stretch>
            <a:fillRect/>
          </a:stretch>
        </p:blipFill>
        <p:spPr>
          <a:xfrm>
            <a:off x="6289699" y="3521765"/>
            <a:ext cx="5523101" cy="1981200"/>
          </a:xfrm>
          <a:prstGeom prst="rect">
            <a:avLst/>
          </a:prstGeom>
        </p:spPr>
      </p:pic>
    </p:spTree>
    <p:extLst>
      <p:ext uri="{BB962C8B-B14F-4D97-AF65-F5344CB8AC3E}">
        <p14:creationId xmlns:p14="http://schemas.microsoft.com/office/powerpoint/2010/main" val="220496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terminology </a:t>
            </a:r>
          </a:p>
        </p:txBody>
      </p:sp>
      <p:sp>
        <p:nvSpPr>
          <p:cNvPr id="12" name="Content Placeholder 11"/>
          <p:cNvSpPr>
            <a:spLocks noGrp="1"/>
          </p:cNvSpPr>
          <p:nvPr>
            <p:ph idx="1"/>
          </p:nvPr>
        </p:nvSpPr>
        <p:spPr>
          <a:xfrm>
            <a:off x="228601" y="1249341"/>
            <a:ext cx="11582400" cy="4927622"/>
          </a:xfrm>
        </p:spPr>
        <p:txBody>
          <a:bodyPr/>
          <a:lstStyle/>
          <a:p>
            <a:r>
              <a:rPr lang="en-IN" dirty="0"/>
              <a:t>Reference in java</a:t>
            </a:r>
          </a:p>
          <a:p>
            <a:pPr lvl="1"/>
            <a:r>
              <a:rPr lang="en-US" dirty="0"/>
              <a:t>A reference is a value that refers to a another value.</a:t>
            </a:r>
          </a:p>
          <a:p>
            <a:pPr lvl="1"/>
            <a:r>
              <a:rPr lang="en-US" dirty="0"/>
              <a:t>A </a:t>
            </a:r>
            <a:r>
              <a:rPr lang="en-US" i="1" dirty="0"/>
              <a:t>reference</a:t>
            </a:r>
            <a:r>
              <a:rPr lang="en-US" dirty="0"/>
              <a:t> is an address that indicates where an object's variables and methods are stored.</a:t>
            </a:r>
          </a:p>
          <a:p>
            <a:pPr lvl="1"/>
            <a:r>
              <a:rPr lang="en-US" dirty="0"/>
              <a:t>When assigning an object to a variable or pass an object to a method as an argument, You aren't even using copies of the objects. Instead, you're using references to those objects.</a:t>
            </a:r>
          </a:p>
          <a:p>
            <a:pPr lvl="1"/>
            <a:r>
              <a:rPr lang="en-US" dirty="0"/>
              <a:t>Objects are created in Heap memory and reference in stack.</a:t>
            </a:r>
            <a:endParaRPr lang="en-IN" dirty="0"/>
          </a:p>
        </p:txBody>
      </p:sp>
      <p:pic>
        <p:nvPicPr>
          <p:cNvPr id="4" name="Picture 3">
            <a:extLst>
              <a:ext uri="{FF2B5EF4-FFF2-40B4-BE49-F238E27FC236}">
                <a16:creationId xmlns:a16="http://schemas.microsoft.com/office/drawing/2014/main" id="{91A1AA0F-3C04-44C9-A793-12EA151EABE4}"/>
              </a:ext>
            </a:extLst>
          </p:cNvPr>
          <p:cNvPicPr>
            <a:picLocks noChangeAspect="1"/>
          </p:cNvPicPr>
          <p:nvPr/>
        </p:nvPicPr>
        <p:blipFill>
          <a:blip r:embed="rId2"/>
          <a:stretch>
            <a:fillRect/>
          </a:stretch>
        </p:blipFill>
        <p:spPr>
          <a:xfrm>
            <a:off x="8472599" y="3810000"/>
            <a:ext cx="3706149" cy="2466274"/>
          </a:xfrm>
          <a:prstGeom prst="rect">
            <a:avLst/>
          </a:prstGeom>
        </p:spPr>
      </p:pic>
    </p:spTree>
    <p:extLst>
      <p:ext uri="{BB962C8B-B14F-4D97-AF65-F5344CB8AC3E}">
        <p14:creationId xmlns:p14="http://schemas.microsoft.com/office/powerpoint/2010/main" val="26254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Memory Allocation in Java</a:t>
            </a:r>
          </a:p>
        </p:txBody>
      </p:sp>
      <p:sp>
        <p:nvSpPr>
          <p:cNvPr id="12" name="Content Placeholder 11"/>
          <p:cNvSpPr>
            <a:spLocks noGrp="1"/>
          </p:cNvSpPr>
          <p:nvPr>
            <p:ph idx="1"/>
          </p:nvPr>
        </p:nvSpPr>
        <p:spPr/>
        <p:txBody>
          <a:bodyPr/>
          <a:lstStyle/>
          <a:p>
            <a:r>
              <a:rPr lang="en-US" dirty="0"/>
              <a:t>The JVM divided the memory into following sections.</a:t>
            </a:r>
          </a:p>
          <a:p>
            <a:pPr lvl="1"/>
            <a:r>
              <a:rPr lang="en-US" dirty="0"/>
              <a:t>Heap</a:t>
            </a:r>
          </a:p>
          <a:p>
            <a:pPr lvl="1"/>
            <a:r>
              <a:rPr lang="en-US" dirty="0"/>
              <a:t>Stack</a:t>
            </a:r>
          </a:p>
          <a:p>
            <a:pPr lvl="1"/>
            <a:r>
              <a:rPr lang="en-US" dirty="0"/>
              <a:t>Code</a:t>
            </a:r>
          </a:p>
          <a:p>
            <a:pPr lvl="1"/>
            <a:r>
              <a:rPr lang="en-US" dirty="0"/>
              <a:t>Static</a:t>
            </a:r>
          </a:p>
          <a:p>
            <a:pPr lvl="1"/>
            <a:endParaRPr lang="en-US" dirty="0"/>
          </a:p>
          <a:p>
            <a:r>
              <a:rPr lang="en-US" dirty="0"/>
              <a:t>The </a:t>
            </a:r>
            <a:r>
              <a:rPr lang="en-US" b="1" dirty="0"/>
              <a:t>code </a:t>
            </a:r>
            <a:r>
              <a:rPr lang="en-US" dirty="0"/>
              <a:t>section contains your </a:t>
            </a:r>
            <a:r>
              <a:rPr lang="en-US" b="1" dirty="0"/>
              <a:t>bytecode</a:t>
            </a:r>
            <a:r>
              <a:rPr lang="en-US" dirty="0"/>
              <a:t>.</a:t>
            </a:r>
          </a:p>
          <a:p>
            <a:r>
              <a:rPr lang="en-US" dirty="0"/>
              <a:t>The </a:t>
            </a:r>
            <a:r>
              <a:rPr lang="en-US" b="1" dirty="0"/>
              <a:t>Stack </a:t>
            </a:r>
            <a:r>
              <a:rPr lang="en-US" dirty="0"/>
              <a:t>section of memory contains </a:t>
            </a:r>
            <a:r>
              <a:rPr lang="en-US" b="1" dirty="0"/>
              <a:t>methods, local variables, and reference variables.</a:t>
            </a:r>
            <a:endParaRPr lang="en-US" dirty="0"/>
          </a:p>
          <a:p>
            <a:r>
              <a:rPr lang="en-US" dirty="0"/>
              <a:t>The </a:t>
            </a:r>
            <a:r>
              <a:rPr lang="en-US" b="1" dirty="0"/>
              <a:t>Heap </a:t>
            </a:r>
            <a:r>
              <a:rPr lang="en-US" dirty="0"/>
              <a:t>section contains </a:t>
            </a:r>
            <a:r>
              <a:rPr lang="en-US" b="1" dirty="0"/>
              <a:t>Objects </a:t>
            </a:r>
            <a:r>
              <a:rPr lang="en-US" dirty="0"/>
              <a:t>(may also contain reference variables).</a:t>
            </a:r>
          </a:p>
          <a:p>
            <a:r>
              <a:rPr lang="en-US" dirty="0"/>
              <a:t>The </a:t>
            </a:r>
            <a:r>
              <a:rPr lang="en-US" b="1" dirty="0"/>
              <a:t>Static </a:t>
            </a:r>
            <a:r>
              <a:rPr lang="en-US" dirty="0"/>
              <a:t>section contains </a:t>
            </a:r>
            <a:r>
              <a:rPr lang="en-US" b="1" dirty="0"/>
              <a:t>Static data/methods</a:t>
            </a:r>
            <a:endParaRPr lang="en-US" dirty="0"/>
          </a:p>
          <a:p>
            <a:pPr lvl="1"/>
            <a:endParaRPr lang="en-IN" dirty="0"/>
          </a:p>
        </p:txBody>
      </p:sp>
    </p:spTree>
    <p:extLst>
      <p:ext uri="{BB962C8B-B14F-4D97-AF65-F5344CB8AC3E}">
        <p14:creationId xmlns:p14="http://schemas.microsoft.com/office/powerpoint/2010/main" val="330673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A530-75E0-41CA-AF13-E495579BB73D}"/>
              </a:ext>
            </a:extLst>
          </p:cNvPr>
          <p:cNvSpPr>
            <a:spLocks noGrp="1"/>
          </p:cNvSpPr>
          <p:nvPr>
            <p:ph type="title"/>
          </p:nvPr>
        </p:nvSpPr>
        <p:spPr/>
        <p:txBody>
          <a:bodyPr>
            <a:normAutofit/>
          </a:bodyPr>
          <a:lstStyle/>
          <a:p>
            <a:r>
              <a:rPr lang="en-IN" dirty="0"/>
              <a:t>Method Overloading</a:t>
            </a:r>
          </a:p>
        </p:txBody>
      </p:sp>
      <p:sp>
        <p:nvSpPr>
          <p:cNvPr id="3" name="Content Placeholder 2">
            <a:extLst>
              <a:ext uri="{FF2B5EF4-FFF2-40B4-BE49-F238E27FC236}">
                <a16:creationId xmlns:a16="http://schemas.microsoft.com/office/drawing/2014/main" id="{B4F6F6E5-0AD1-4C91-AD73-4A6770528A6C}"/>
              </a:ext>
            </a:extLst>
          </p:cNvPr>
          <p:cNvSpPr>
            <a:spLocks noGrp="1"/>
          </p:cNvSpPr>
          <p:nvPr>
            <p:ph idx="1"/>
          </p:nvPr>
        </p:nvSpPr>
        <p:spPr/>
        <p:txBody>
          <a:bodyPr/>
          <a:lstStyle/>
          <a:p>
            <a:pPr algn="just"/>
            <a:r>
              <a:rPr lang="en-US" dirty="0"/>
              <a:t>If a class has multiple methods having same name but different in parameters, it is known as </a:t>
            </a:r>
            <a:r>
              <a:rPr lang="en-US" b="1" dirty="0"/>
              <a:t>Method Overloading</a:t>
            </a:r>
            <a:r>
              <a:rPr lang="en-US" dirty="0"/>
              <a:t>. </a:t>
            </a:r>
          </a:p>
          <a:p>
            <a:pPr algn="just"/>
            <a:r>
              <a:rPr lang="en-US" dirty="0"/>
              <a:t>If we have to perform only one operation, having same name of the methods increases the readability of the program. </a:t>
            </a:r>
          </a:p>
          <a:p>
            <a:pPr marL="0" indent="0" algn="just">
              <a:buNone/>
            </a:pPr>
            <a:r>
              <a:rPr lang="en-US" dirty="0"/>
              <a:t>Different ways to overload the method</a:t>
            </a:r>
          </a:p>
          <a:p>
            <a:pPr lvl="1" algn="just"/>
            <a:r>
              <a:rPr lang="en-US" sz="2800" dirty="0"/>
              <a:t>There are two ways to overload the method in java</a:t>
            </a:r>
          </a:p>
          <a:p>
            <a:pPr lvl="2" algn="just"/>
            <a:r>
              <a:rPr lang="en-US" sz="2400" dirty="0"/>
              <a:t>By changing number of arguments</a:t>
            </a:r>
          </a:p>
          <a:p>
            <a:pPr lvl="2" algn="just"/>
            <a:r>
              <a:rPr lang="en-US" sz="2400" dirty="0"/>
              <a:t>By changing the data type</a:t>
            </a:r>
          </a:p>
          <a:p>
            <a:endParaRPr lang="en-US" sz="2400" dirty="0">
              <a:effectLst/>
            </a:endParaRPr>
          </a:p>
          <a:p>
            <a:endParaRPr lang="en-IN" dirty="0"/>
          </a:p>
        </p:txBody>
      </p:sp>
    </p:spTree>
    <p:extLst>
      <p:ext uri="{BB962C8B-B14F-4D97-AF65-F5344CB8AC3E}">
        <p14:creationId xmlns:p14="http://schemas.microsoft.com/office/powerpoint/2010/main" val="20393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0ACC-A5D0-4A13-81FB-C86C9B7845B2}"/>
              </a:ext>
            </a:extLst>
          </p:cNvPr>
          <p:cNvSpPr>
            <a:spLocks noGrp="1"/>
          </p:cNvSpPr>
          <p:nvPr>
            <p:ph type="title"/>
          </p:nvPr>
        </p:nvSpPr>
        <p:spPr/>
        <p:txBody>
          <a:bodyPr>
            <a:normAutofit/>
          </a:bodyPr>
          <a:lstStyle/>
          <a:p>
            <a:r>
              <a:rPr lang="en-IN" dirty="0"/>
              <a:t>Example for Method Overloading</a:t>
            </a:r>
          </a:p>
        </p:txBody>
      </p:sp>
      <p:pic>
        <p:nvPicPr>
          <p:cNvPr id="3" name="Picture 2">
            <a:extLst>
              <a:ext uri="{FF2B5EF4-FFF2-40B4-BE49-F238E27FC236}">
                <a16:creationId xmlns:a16="http://schemas.microsoft.com/office/drawing/2014/main" id="{65FA975A-7ECA-4812-B9D6-F96C2AECECCB}"/>
              </a:ext>
            </a:extLst>
          </p:cNvPr>
          <p:cNvPicPr>
            <a:picLocks noChangeAspect="1"/>
          </p:cNvPicPr>
          <p:nvPr/>
        </p:nvPicPr>
        <p:blipFill>
          <a:blip r:embed="rId2"/>
          <a:stretch>
            <a:fillRect/>
          </a:stretch>
        </p:blipFill>
        <p:spPr>
          <a:xfrm>
            <a:off x="609600" y="1407728"/>
            <a:ext cx="5562600" cy="2859472"/>
          </a:xfrm>
          <a:prstGeom prst="rect">
            <a:avLst/>
          </a:prstGeom>
        </p:spPr>
      </p:pic>
      <p:pic>
        <p:nvPicPr>
          <p:cNvPr id="8" name="Picture 7">
            <a:extLst>
              <a:ext uri="{FF2B5EF4-FFF2-40B4-BE49-F238E27FC236}">
                <a16:creationId xmlns:a16="http://schemas.microsoft.com/office/drawing/2014/main" id="{A3B083F4-A62E-4748-A91E-50F2A0994D64}"/>
              </a:ext>
            </a:extLst>
          </p:cNvPr>
          <p:cNvPicPr>
            <a:picLocks noChangeAspect="1"/>
          </p:cNvPicPr>
          <p:nvPr/>
        </p:nvPicPr>
        <p:blipFill>
          <a:blip r:embed="rId3"/>
          <a:stretch>
            <a:fillRect/>
          </a:stretch>
        </p:blipFill>
        <p:spPr>
          <a:xfrm>
            <a:off x="632791" y="4419600"/>
            <a:ext cx="5768009" cy="2133600"/>
          </a:xfrm>
          <a:prstGeom prst="rect">
            <a:avLst/>
          </a:prstGeom>
        </p:spPr>
      </p:pic>
    </p:spTree>
    <p:extLst>
      <p:ext uri="{BB962C8B-B14F-4D97-AF65-F5344CB8AC3E}">
        <p14:creationId xmlns:p14="http://schemas.microsoft.com/office/powerpoint/2010/main" val="392230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3749-05F7-4DA0-99E8-601CB4076D14}"/>
              </a:ext>
            </a:extLst>
          </p:cNvPr>
          <p:cNvSpPr>
            <a:spLocks noGrp="1"/>
          </p:cNvSpPr>
          <p:nvPr>
            <p:ph type="title"/>
          </p:nvPr>
        </p:nvSpPr>
        <p:spPr/>
        <p:txBody>
          <a:bodyPr>
            <a:normAutofit/>
          </a:bodyPr>
          <a:lstStyle/>
          <a:p>
            <a:r>
              <a:rPr lang="en-IN" dirty="0"/>
              <a:t>Constructor Overloading</a:t>
            </a:r>
          </a:p>
        </p:txBody>
      </p:sp>
      <p:sp>
        <p:nvSpPr>
          <p:cNvPr id="3" name="Content Placeholder 2">
            <a:extLst>
              <a:ext uri="{FF2B5EF4-FFF2-40B4-BE49-F238E27FC236}">
                <a16:creationId xmlns:a16="http://schemas.microsoft.com/office/drawing/2014/main" id="{8F120924-5237-49D7-BB1A-33D58F3CA516}"/>
              </a:ext>
            </a:extLst>
          </p:cNvPr>
          <p:cNvSpPr>
            <a:spLocks noGrp="1"/>
          </p:cNvSpPr>
          <p:nvPr>
            <p:ph idx="1"/>
          </p:nvPr>
        </p:nvSpPr>
        <p:spPr>
          <a:xfrm>
            <a:off x="379200" y="1397073"/>
            <a:ext cx="10515600" cy="4351338"/>
          </a:xfrm>
        </p:spPr>
        <p:txBody>
          <a:bodyPr>
            <a:noAutofit/>
          </a:bodyPr>
          <a:lstStyle/>
          <a:p>
            <a:pPr algn="just"/>
            <a:r>
              <a:rPr lang="en-US" sz="2400" dirty="0">
                <a:effectLst/>
              </a:rPr>
              <a:t>Constructor overloading is a technique in Java in which a class can have any number of constructors that differ in parameter lists.</a:t>
            </a:r>
          </a:p>
          <a:p>
            <a:pPr algn="just"/>
            <a:r>
              <a:rPr lang="en-US" sz="2400" dirty="0">
                <a:effectLst/>
              </a:rPr>
              <a:t>The compiler differentiates these constructors by taking into account the number of parameters in the list and their type.</a:t>
            </a:r>
          </a:p>
        </p:txBody>
      </p:sp>
    </p:spTree>
    <p:extLst>
      <p:ext uri="{BB962C8B-B14F-4D97-AF65-F5344CB8AC3E}">
        <p14:creationId xmlns:p14="http://schemas.microsoft.com/office/powerpoint/2010/main" val="3732800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CB-1B68-4359-8448-3A98A250CE7B}"/>
              </a:ext>
            </a:extLst>
          </p:cNvPr>
          <p:cNvSpPr>
            <a:spLocks noGrp="1"/>
          </p:cNvSpPr>
          <p:nvPr>
            <p:ph type="title"/>
          </p:nvPr>
        </p:nvSpPr>
        <p:spPr>
          <a:xfrm>
            <a:off x="379199" y="315609"/>
            <a:ext cx="10515600" cy="588464"/>
          </a:xfrm>
        </p:spPr>
        <p:txBody>
          <a:bodyPr/>
          <a:lstStyle/>
          <a:p>
            <a:r>
              <a:rPr lang="en-IN" dirty="0"/>
              <a:t>Example</a:t>
            </a:r>
          </a:p>
        </p:txBody>
      </p:sp>
      <p:sp>
        <p:nvSpPr>
          <p:cNvPr id="3" name="Content Placeholder 2">
            <a:extLst>
              <a:ext uri="{FF2B5EF4-FFF2-40B4-BE49-F238E27FC236}">
                <a16:creationId xmlns:a16="http://schemas.microsoft.com/office/drawing/2014/main" id="{0FF9AFC6-948E-4C65-A1DB-A4A82994C870}"/>
              </a:ext>
            </a:extLst>
          </p:cNvPr>
          <p:cNvSpPr>
            <a:spLocks noGrp="1"/>
          </p:cNvSpPr>
          <p:nvPr>
            <p:ph idx="1"/>
          </p:nvPr>
        </p:nvSpPr>
        <p:spPr/>
        <p:txBody>
          <a:bodyPr>
            <a:normAutofit/>
          </a:bodyPr>
          <a:lstStyle/>
          <a:p>
            <a:pPr marL="0" indent="0">
              <a:buNone/>
            </a:pPr>
            <a:endParaRPr lang="en-IN" dirty="0"/>
          </a:p>
          <a:p>
            <a:endParaRPr lang="en-IN" dirty="0"/>
          </a:p>
        </p:txBody>
      </p:sp>
      <p:pic>
        <p:nvPicPr>
          <p:cNvPr id="4" name="Picture 3">
            <a:extLst>
              <a:ext uri="{FF2B5EF4-FFF2-40B4-BE49-F238E27FC236}">
                <a16:creationId xmlns:a16="http://schemas.microsoft.com/office/drawing/2014/main" id="{CAFFAA28-081B-47D7-BF20-26EF473FC482}"/>
              </a:ext>
            </a:extLst>
          </p:cNvPr>
          <p:cNvPicPr>
            <a:picLocks noChangeAspect="1"/>
          </p:cNvPicPr>
          <p:nvPr/>
        </p:nvPicPr>
        <p:blipFill>
          <a:blip r:embed="rId2"/>
          <a:stretch>
            <a:fillRect/>
          </a:stretch>
        </p:blipFill>
        <p:spPr>
          <a:xfrm>
            <a:off x="379199" y="1281112"/>
            <a:ext cx="8079001" cy="4895851"/>
          </a:xfrm>
          <a:prstGeom prst="rect">
            <a:avLst/>
          </a:prstGeom>
        </p:spPr>
      </p:pic>
    </p:spTree>
    <p:extLst>
      <p:ext uri="{BB962C8B-B14F-4D97-AF65-F5344CB8AC3E}">
        <p14:creationId xmlns:p14="http://schemas.microsoft.com/office/powerpoint/2010/main" val="36029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806D-B1AE-4D0D-82EB-E37985812468}"/>
              </a:ext>
            </a:extLst>
          </p:cNvPr>
          <p:cNvSpPr>
            <a:spLocks noGrp="1"/>
          </p:cNvSpPr>
          <p:nvPr>
            <p:ph type="title"/>
          </p:nvPr>
        </p:nvSpPr>
        <p:spPr/>
        <p:txBody>
          <a:bodyPr>
            <a:normAutofit/>
          </a:bodyPr>
          <a:lstStyle/>
          <a:p>
            <a:r>
              <a:rPr lang="en-IN" dirty="0"/>
              <a:t>Encapsulation</a:t>
            </a:r>
          </a:p>
        </p:txBody>
      </p:sp>
      <p:sp>
        <p:nvSpPr>
          <p:cNvPr id="3" name="Content Placeholder 2">
            <a:extLst>
              <a:ext uri="{FF2B5EF4-FFF2-40B4-BE49-F238E27FC236}">
                <a16:creationId xmlns:a16="http://schemas.microsoft.com/office/drawing/2014/main" id="{9C3130AA-AC6B-40C4-8FBC-CB45726442DB}"/>
              </a:ext>
            </a:extLst>
          </p:cNvPr>
          <p:cNvSpPr>
            <a:spLocks noGrp="1"/>
          </p:cNvSpPr>
          <p:nvPr>
            <p:ph idx="1"/>
          </p:nvPr>
        </p:nvSpPr>
        <p:spPr/>
        <p:txBody>
          <a:bodyPr/>
          <a:lstStyle/>
          <a:p>
            <a:r>
              <a:rPr lang="en-US" sz="2400" dirty="0"/>
              <a:t>Encapsulation in Java is a mechanism of wrapping the data (variables) and code acting on the data (methods) together as a single unit.</a:t>
            </a:r>
          </a:p>
          <a:p>
            <a:r>
              <a:rPr lang="en-US" sz="2400" dirty="0"/>
              <a:t>In encapsulation, the variables of a class will be hidden from other classes, and can be accessed only through the methods of their current class. Therefore, it is also known as </a:t>
            </a:r>
            <a:r>
              <a:rPr lang="en-US" sz="2400" b="1" dirty="0"/>
              <a:t>data hiding.</a:t>
            </a:r>
          </a:p>
          <a:p>
            <a:pPr marL="0" indent="0">
              <a:buNone/>
            </a:pPr>
            <a:r>
              <a:rPr lang="en-US" sz="2400" b="1" dirty="0"/>
              <a:t>To achieve encapsulation in Java −</a:t>
            </a:r>
          </a:p>
          <a:p>
            <a:r>
              <a:rPr lang="en-US" sz="2400" dirty="0"/>
              <a:t>Declare the variables of a class as private.</a:t>
            </a:r>
          </a:p>
          <a:p>
            <a:r>
              <a:rPr lang="en-US" sz="2400" dirty="0"/>
              <a:t>Provide public setter and getter methods to modify and view the variables values.</a:t>
            </a:r>
          </a:p>
          <a:p>
            <a:endParaRPr lang="en-IN" dirty="0"/>
          </a:p>
        </p:txBody>
      </p:sp>
    </p:spTree>
    <p:extLst>
      <p:ext uri="{BB962C8B-B14F-4D97-AF65-F5344CB8AC3E}">
        <p14:creationId xmlns:p14="http://schemas.microsoft.com/office/powerpoint/2010/main" val="174915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92DD-13CD-4857-B749-30F43B8052B9}"/>
              </a:ext>
            </a:extLst>
          </p:cNvPr>
          <p:cNvSpPr>
            <a:spLocks noGrp="1"/>
          </p:cNvSpPr>
          <p:nvPr>
            <p:ph type="title"/>
          </p:nvPr>
        </p:nvSpPr>
        <p:spPr/>
        <p:txBody>
          <a:bodyPr>
            <a:normAutofit/>
          </a:bodyPr>
          <a:lstStyle/>
          <a:p>
            <a:r>
              <a:rPr lang="en-IN" dirty="0"/>
              <a:t>Encapsulation Example</a:t>
            </a:r>
          </a:p>
        </p:txBody>
      </p:sp>
      <p:sp>
        <p:nvSpPr>
          <p:cNvPr id="3" name="Content Placeholder 2">
            <a:extLst>
              <a:ext uri="{FF2B5EF4-FFF2-40B4-BE49-F238E27FC236}">
                <a16:creationId xmlns:a16="http://schemas.microsoft.com/office/drawing/2014/main" id="{FD58257F-5F6E-4DB9-B39C-7D4E204FB77D}"/>
              </a:ext>
            </a:extLst>
          </p:cNvPr>
          <p:cNvSpPr>
            <a:spLocks noGrp="1"/>
          </p:cNvSpPr>
          <p:nvPr>
            <p:ph idx="1"/>
          </p:nvPr>
        </p:nvSpPr>
        <p:spPr/>
        <p:txBody>
          <a:bodyPr>
            <a:noAutofit/>
          </a:bodyPr>
          <a:lstStyle/>
          <a:p>
            <a:pPr marL="0" indent="0">
              <a:buNone/>
            </a:pPr>
            <a:r>
              <a:rPr lang="en-US" sz="2400" dirty="0"/>
              <a:t>public class </a:t>
            </a:r>
            <a:r>
              <a:rPr lang="en-US" sz="2400" dirty="0" err="1"/>
              <a:t>EncapulationTest</a:t>
            </a:r>
            <a:r>
              <a:rPr lang="en-US" sz="2400" dirty="0"/>
              <a:t> {</a:t>
            </a:r>
          </a:p>
          <a:p>
            <a:pPr marL="0" indent="0">
              <a:buNone/>
            </a:pPr>
            <a:r>
              <a:rPr lang="en-US" sz="2400" dirty="0"/>
              <a:t>   private String name;</a:t>
            </a:r>
          </a:p>
          <a:p>
            <a:pPr marL="0" indent="0">
              <a:buNone/>
            </a:pPr>
            <a:r>
              <a:rPr lang="en-US" sz="2400" dirty="0"/>
              <a:t>   private String id;</a:t>
            </a:r>
          </a:p>
          <a:p>
            <a:pPr marL="0" indent="0">
              <a:buNone/>
            </a:pPr>
            <a:r>
              <a:rPr lang="en-US" sz="2400" dirty="0"/>
              <a:t>   private </a:t>
            </a:r>
            <a:r>
              <a:rPr lang="en-US" sz="2400" dirty="0" err="1"/>
              <a:t>int</a:t>
            </a:r>
            <a:r>
              <a:rPr lang="en-US" sz="2400" dirty="0"/>
              <a:t> age;</a:t>
            </a:r>
          </a:p>
          <a:p>
            <a:pPr marL="0" indent="0">
              <a:buNone/>
            </a:pPr>
            <a:r>
              <a:rPr lang="en-US" sz="2400" dirty="0"/>
              <a:t>   public </a:t>
            </a:r>
            <a:r>
              <a:rPr lang="en-US" sz="2400" dirty="0" err="1"/>
              <a:t>int</a:t>
            </a:r>
            <a:r>
              <a:rPr lang="en-US" sz="2400" dirty="0"/>
              <a:t> </a:t>
            </a:r>
            <a:r>
              <a:rPr lang="en-US" sz="2400" dirty="0" err="1"/>
              <a:t>getAge</a:t>
            </a:r>
            <a:r>
              <a:rPr lang="en-US" sz="2400" dirty="0"/>
              <a:t>() {</a:t>
            </a:r>
          </a:p>
          <a:p>
            <a:pPr marL="0" indent="0">
              <a:buNone/>
            </a:pPr>
            <a:r>
              <a:rPr lang="en-US" sz="2400" dirty="0"/>
              <a:t>      return age;</a:t>
            </a:r>
          </a:p>
          <a:p>
            <a:pPr marL="0" indent="0">
              <a:buNone/>
            </a:pPr>
            <a:r>
              <a:rPr lang="en-US" sz="2400" dirty="0"/>
              <a:t>   }</a:t>
            </a:r>
          </a:p>
          <a:p>
            <a:pPr marL="0" indent="0">
              <a:buNone/>
            </a:pPr>
            <a:r>
              <a:rPr lang="en-US" sz="2400" dirty="0"/>
              <a:t>   public String </a:t>
            </a:r>
            <a:r>
              <a:rPr lang="en-US" sz="2400" dirty="0" err="1"/>
              <a:t>getName</a:t>
            </a:r>
            <a:r>
              <a:rPr lang="en-US" sz="2400" dirty="0"/>
              <a:t>() {</a:t>
            </a:r>
          </a:p>
          <a:p>
            <a:pPr marL="0" indent="0">
              <a:buNone/>
            </a:pPr>
            <a:r>
              <a:rPr lang="en-US" sz="2400" dirty="0"/>
              <a:t>      return name;</a:t>
            </a:r>
          </a:p>
          <a:p>
            <a:pPr marL="0" indent="0">
              <a:buNone/>
            </a:pPr>
            <a:r>
              <a:rPr lang="en-US" sz="2400" dirty="0"/>
              <a:t>   }</a:t>
            </a:r>
          </a:p>
        </p:txBody>
      </p:sp>
    </p:spTree>
    <p:extLst>
      <p:ext uri="{BB962C8B-B14F-4D97-AF65-F5344CB8AC3E}">
        <p14:creationId xmlns:p14="http://schemas.microsoft.com/office/powerpoint/2010/main" val="96141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DA1F-569B-4A74-98BB-73FB2ADBA5F9}"/>
              </a:ext>
            </a:extLst>
          </p:cNvPr>
          <p:cNvSpPr>
            <a:spLocks noGrp="1"/>
          </p:cNvSpPr>
          <p:nvPr>
            <p:ph type="title"/>
          </p:nvPr>
        </p:nvSpPr>
        <p:spPr/>
        <p:txBody>
          <a:bodyPr>
            <a:normAutofit/>
          </a:bodyPr>
          <a:lstStyle/>
          <a:p>
            <a:r>
              <a:rPr lang="en-IN" dirty="0"/>
              <a:t>Encapsulation Example </a:t>
            </a:r>
            <a:r>
              <a:rPr lang="en-IN" dirty="0" err="1"/>
              <a:t>Contd</a:t>
            </a:r>
            <a:r>
              <a:rPr lang="en-IN" dirty="0"/>
              <a:t>…</a:t>
            </a:r>
          </a:p>
        </p:txBody>
      </p:sp>
      <p:sp>
        <p:nvSpPr>
          <p:cNvPr id="3" name="Content Placeholder 2">
            <a:extLst>
              <a:ext uri="{FF2B5EF4-FFF2-40B4-BE49-F238E27FC236}">
                <a16:creationId xmlns:a16="http://schemas.microsoft.com/office/drawing/2014/main" id="{E99993E6-0E75-404E-9DA0-11120481F855}"/>
              </a:ext>
            </a:extLst>
          </p:cNvPr>
          <p:cNvSpPr>
            <a:spLocks noGrp="1"/>
          </p:cNvSpPr>
          <p:nvPr>
            <p:ph idx="1"/>
          </p:nvPr>
        </p:nvSpPr>
        <p:spPr>
          <a:xfrm>
            <a:off x="379200" y="1197900"/>
            <a:ext cx="10515600" cy="4351338"/>
          </a:xfrm>
        </p:spPr>
        <p:txBody>
          <a:bodyPr>
            <a:noAutofit/>
          </a:bodyPr>
          <a:lstStyle/>
          <a:p>
            <a:pPr marL="0" indent="0">
              <a:buNone/>
            </a:pPr>
            <a:r>
              <a:rPr lang="en-IN" sz="2400" dirty="0"/>
              <a:t>public String </a:t>
            </a:r>
            <a:r>
              <a:rPr lang="en-IN" sz="2400" dirty="0" err="1"/>
              <a:t>getId</a:t>
            </a:r>
            <a:r>
              <a:rPr lang="en-IN" sz="2400" dirty="0"/>
              <a:t>() {</a:t>
            </a:r>
          </a:p>
          <a:p>
            <a:pPr marL="0" indent="0">
              <a:buNone/>
            </a:pPr>
            <a:r>
              <a:rPr lang="en-IN" sz="2400" dirty="0"/>
              <a:t>      return </a:t>
            </a:r>
            <a:r>
              <a:rPr lang="en-IN" sz="2400" dirty="0" err="1"/>
              <a:t>idNum</a:t>
            </a:r>
            <a:r>
              <a:rPr lang="en-IN" sz="2400" dirty="0"/>
              <a:t>;</a:t>
            </a:r>
          </a:p>
          <a:p>
            <a:pPr marL="0" indent="0">
              <a:buNone/>
            </a:pPr>
            <a:r>
              <a:rPr lang="en-IN" sz="2400" dirty="0"/>
              <a:t>   }</a:t>
            </a:r>
          </a:p>
          <a:p>
            <a:pPr marL="0" indent="0">
              <a:buNone/>
            </a:pPr>
            <a:r>
              <a:rPr lang="en-IN" sz="2400" dirty="0"/>
              <a:t>   public void </a:t>
            </a:r>
            <a:r>
              <a:rPr lang="en-IN" sz="2400" dirty="0" err="1"/>
              <a:t>setAge</a:t>
            </a:r>
            <a:r>
              <a:rPr lang="en-IN" sz="2400" dirty="0"/>
              <a:t>( </a:t>
            </a:r>
            <a:r>
              <a:rPr lang="en-IN" sz="2400" dirty="0" err="1"/>
              <a:t>int</a:t>
            </a:r>
            <a:r>
              <a:rPr lang="en-IN" sz="2400" dirty="0"/>
              <a:t> </a:t>
            </a:r>
            <a:r>
              <a:rPr lang="en-IN" sz="2400" dirty="0" err="1"/>
              <a:t>newAge</a:t>
            </a:r>
            <a:r>
              <a:rPr lang="en-IN" sz="2400" dirty="0"/>
              <a:t>) {</a:t>
            </a:r>
          </a:p>
          <a:p>
            <a:pPr marL="0" indent="0">
              <a:buNone/>
            </a:pPr>
            <a:r>
              <a:rPr lang="en-IN" sz="2400" dirty="0"/>
              <a:t>      age = </a:t>
            </a:r>
            <a:r>
              <a:rPr lang="en-IN" sz="2400" dirty="0" err="1"/>
              <a:t>newAge</a:t>
            </a:r>
            <a:r>
              <a:rPr lang="en-IN" sz="2400" dirty="0"/>
              <a:t>;</a:t>
            </a:r>
          </a:p>
          <a:p>
            <a:pPr marL="0" indent="0">
              <a:buNone/>
            </a:pPr>
            <a:r>
              <a:rPr lang="en-IN" sz="2400" dirty="0"/>
              <a:t>   }</a:t>
            </a:r>
          </a:p>
          <a:p>
            <a:pPr marL="0" indent="0">
              <a:buNone/>
            </a:pPr>
            <a:r>
              <a:rPr lang="en-IN" sz="2400" dirty="0"/>
              <a:t>   public void </a:t>
            </a:r>
            <a:r>
              <a:rPr lang="en-IN" sz="2400" dirty="0" err="1"/>
              <a:t>setName</a:t>
            </a:r>
            <a:r>
              <a:rPr lang="en-IN" sz="2400" dirty="0"/>
              <a:t>(String </a:t>
            </a:r>
            <a:r>
              <a:rPr lang="en-IN" sz="2400" dirty="0" err="1"/>
              <a:t>newName</a:t>
            </a:r>
            <a:r>
              <a:rPr lang="en-IN" sz="2400" dirty="0"/>
              <a:t>) {</a:t>
            </a:r>
          </a:p>
          <a:p>
            <a:pPr marL="0" indent="0">
              <a:buNone/>
            </a:pPr>
            <a:r>
              <a:rPr lang="en-IN" sz="2400" dirty="0"/>
              <a:t>      name = </a:t>
            </a:r>
            <a:r>
              <a:rPr lang="en-IN" sz="2400" dirty="0" err="1"/>
              <a:t>newName</a:t>
            </a:r>
            <a:r>
              <a:rPr lang="en-IN" sz="2400" dirty="0"/>
              <a:t>;</a:t>
            </a:r>
          </a:p>
          <a:p>
            <a:pPr marL="0" indent="0">
              <a:buNone/>
            </a:pPr>
            <a:r>
              <a:rPr lang="en-IN" sz="2400" dirty="0"/>
              <a:t>   }</a:t>
            </a:r>
          </a:p>
          <a:p>
            <a:pPr marL="0" indent="0">
              <a:buNone/>
            </a:pPr>
            <a:r>
              <a:rPr lang="en-IN" sz="2400" dirty="0"/>
              <a:t>   public void </a:t>
            </a:r>
            <a:r>
              <a:rPr lang="en-IN" sz="2400" dirty="0" err="1"/>
              <a:t>setId</a:t>
            </a:r>
            <a:r>
              <a:rPr lang="en-IN" sz="2400" dirty="0"/>
              <a:t>( String </a:t>
            </a:r>
            <a:r>
              <a:rPr lang="en-IN" sz="2400" dirty="0" err="1"/>
              <a:t>newId</a:t>
            </a:r>
            <a:r>
              <a:rPr lang="en-IN" sz="2400" dirty="0"/>
              <a:t>) {</a:t>
            </a:r>
          </a:p>
          <a:p>
            <a:pPr marL="0" indent="0">
              <a:buNone/>
            </a:pPr>
            <a:r>
              <a:rPr lang="en-IN" sz="2400" dirty="0"/>
              <a:t>      </a:t>
            </a:r>
            <a:r>
              <a:rPr lang="en-IN" sz="2400" dirty="0" err="1"/>
              <a:t>idNum</a:t>
            </a:r>
            <a:r>
              <a:rPr lang="en-IN" sz="2400" dirty="0"/>
              <a:t> = </a:t>
            </a:r>
            <a:r>
              <a:rPr lang="en-IN" sz="2400" dirty="0" err="1"/>
              <a:t>newId</a:t>
            </a:r>
            <a:r>
              <a:rPr lang="en-IN" sz="2400" dirty="0"/>
              <a:t>;</a:t>
            </a:r>
          </a:p>
          <a:p>
            <a:pPr marL="0" indent="0">
              <a:buNone/>
            </a:pPr>
            <a:r>
              <a:rPr lang="en-IN" sz="2400" dirty="0"/>
              <a:t>   }}</a:t>
            </a:r>
          </a:p>
        </p:txBody>
      </p:sp>
    </p:spTree>
    <p:extLst>
      <p:ext uri="{BB962C8B-B14F-4D97-AF65-F5344CB8AC3E}">
        <p14:creationId xmlns:p14="http://schemas.microsoft.com/office/powerpoint/2010/main" val="150687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Course on Object Oriented Programming in Java.</a:t>
            </a:r>
          </a:p>
          <a:p>
            <a:r>
              <a:rPr lang="en-US" dirty="0"/>
              <a:t>Programming language.</a:t>
            </a:r>
          </a:p>
          <a:p>
            <a:r>
              <a:rPr lang="en-US" dirty="0"/>
              <a:t>Class.</a:t>
            </a:r>
          </a:p>
          <a:p>
            <a:r>
              <a:rPr lang="en-US" dirty="0"/>
              <a:t>Object.</a:t>
            </a:r>
          </a:p>
          <a:p>
            <a:r>
              <a:rPr lang="en-US" dirty="0"/>
              <a:t>Constructors.</a:t>
            </a:r>
          </a:p>
          <a:p>
            <a:r>
              <a:rPr lang="en-US" dirty="0"/>
              <a:t>Inheritance.</a:t>
            </a:r>
          </a:p>
          <a:p>
            <a:r>
              <a:rPr lang="en-IN" dirty="0"/>
              <a:t>Polymorphism</a:t>
            </a:r>
          </a:p>
          <a:p>
            <a:r>
              <a:rPr lang="en-IN" dirty="0"/>
              <a:t>Super, this, final, variable, null, </a:t>
            </a:r>
            <a:r>
              <a:rPr lang="en-IN" dirty="0" err="1"/>
              <a:t>instanceof</a:t>
            </a:r>
            <a:r>
              <a:rPr lang="en-IN" dirty="0"/>
              <a:t>,</a:t>
            </a:r>
          </a:p>
          <a:p>
            <a:endParaRPr lang="en-US" dirty="0"/>
          </a:p>
          <a:p>
            <a:endParaRPr lang="en-US"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AC9F-3B15-4533-B9E2-0AC8CF7BB57D}"/>
              </a:ext>
            </a:extLst>
          </p:cNvPr>
          <p:cNvSpPr>
            <a:spLocks noGrp="1"/>
          </p:cNvSpPr>
          <p:nvPr>
            <p:ph type="title"/>
          </p:nvPr>
        </p:nvSpPr>
        <p:spPr/>
        <p:txBody>
          <a:bodyPr>
            <a:normAutofit/>
          </a:bodyPr>
          <a:lstStyle/>
          <a:p>
            <a:r>
              <a:rPr lang="en-IN" dirty="0"/>
              <a:t>Encapsulation Example </a:t>
            </a:r>
            <a:r>
              <a:rPr lang="en-IN" dirty="0" err="1"/>
              <a:t>Contd</a:t>
            </a:r>
            <a:r>
              <a:rPr lang="en-IN" dirty="0"/>
              <a:t>…</a:t>
            </a:r>
          </a:p>
        </p:txBody>
      </p:sp>
      <p:sp>
        <p:nvSpPr>
          <p:cNvPr id="3" name="Content Placeholder 2">
            <a:extLst>
              <a:ext uri="{FF2B5EF4-FFF2-40B4-BE49-F238E27FC236}">
                <a16:creationId xmlns:a16="http://schemas.microsoft.com/office/drawing/2014/main" id="{666B36C9-CFEA-4E9C-80B0-E36F9069606A}"/>
              </a:ext>
            </a:extLst>
          </p:cNvPr>
          <p:cNvSpPr>
            <a:spLocks noGrp="1"/>
          </p:cNvSpPr>
          <p:nvPr>
            <p:ph idx="1"/>
          </p:nvPr>
        </p:nvSpPr>
        <p:spPr>
          <a:xfrm>
            <a:off x="379200" y="1255782"/>
            <a:ext cx="10515600" cy="4897904"/>
          </a:xfrm>
        </p:spPr>
        <p:txBody>
          <a:bodyPr>
            <a:normAutofit/>
          </a:bodyPr>
          <a:lstStyle/>
          <a:p>
            <a:pPr marL="0" indent="0">
              <a:buNone/>
            </a:pPr>
            <a:r>
              <a:rPr lang="en-IN" sz="2400" dirty="0"/>
              <a:t>public class </a:t>
            </a:r>
            <a:r>
              <a:rPr lang="en-IN" sz="2400" dirty="0" err="1"/>
              <a:t>RunEncap</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a:t>
            </a:r>
            <a:r>
              <a:rPr lang="en-IN" sz="2400" dirty="0" err="1"/>
              <a:t>EncapsulationTest</a:t>
            </a:r>
            <a:r>
              <a:rPr lang="en-IN" sz="2400" dirty="0"/>
              <a:t> </a:t>
            </a:r>
            <a:r>
              <a:rPr lang="en-IN" sz="2400" dirty="0" err="1"/>
              <a:t>encap</a:t>
            </a:r>
            <a:r>
              <a:rPr lang="en-IN" sz="2400" dirty="0"/>
              <a:t> = new </a:t>
            </a:r>
            <a:r>
              <a:rPr lang="en-IN" sz="2400" dirty="0" err="1"/>
              <a:t>EncapsulationTest</a:t>
            </a:r>
            <a:r>
              <a:rPr lang="en-IN" sz="2400" dirty="0"/>
              <a:t>();</a:t>
            </a:r>
          </a:p>
          <a:p>
            <a:pPr marL="0" indent="0">
              <a:buNone/>
            </a:pPr>
            <a:r>
              <a:rPr lang="en-IN" sz="2400" dirty="0"/>
              <a:t>      </a:t>
            </a:r>
            <a:r>
              <a:rPr lang="en-IN" sz="2400" dirty="0" err="1"/>
              <a:t>encap.setName</a:t>
            </a:r>
            <a:r>
              <a:rPr lang="en-IN" sz="2400" dirty="0"/>
              <a:t>("James");</a:t>
            </a:r>
          </a:p>
          <a:p>
            <a:pPr marL="0" indent="0">
              <a:buNone/>
            </a:pPr>
            <a:r>
              <a:rPr lang="en-IN" sz="2400" dirty="0"/>
              <a:t>      </a:t>
            </a:r>
            <a:r>
              <a:rPr lang="en-IN" sz="2400" dirty="0" err="1"/>
              <a:t>encap.setAge</a:t>
            </a:r>
            <a:r>
              <a:rPr lang="en-IN" sz="2400" dirty="0"/>
              <a:t>(20);</a:t>
            </a:r>
          </a:p>
          <a:p>
            <a:pPr marL="0" indent="0">
              <a:buNone/>
            </a:pPr>
            <a:r>
              <a:rPr lang="en-IN" sz="2400" dirty="0"/>
              <a:t>      </a:t>
            </a:r>
            <a:r>
              <a:rPr lang="en-IN" sz="2400" dirty="0" err="1"/>
              <a:t>encap.setIdNum</a:t>
            </a:r>
            <a:r>
              <a:rPr lang="en-IN" sz="2400" dirty="0"/>
              <a:t>("12343ms");</a:t>
            </a:r>
          </a:p>
          <a:p>
            <a:pPr marL="0" indent="0">
              <a:buNone/>
            </a:pPr>
            <a:r>
              <a:rPr lang="en-IN" sz="2400" dirty="0"/>
              <a:t>      </a:t>
            </a:r>
            <a:r>
              <a:rPr lang="en-IN" sz="2400" dirty="0" err="1"/>
              <a:t>System.out.print</a:t>
            </a:r>
            <a:r>
              <a:rPr lang="en-IN" sz="2400" dirty="0"/>
              <a:t>("Name : " + </a:t>
            </a:r>
            <a:r>
              <a:rPr lang="en-IN" sz="2400" dirty="0" err="1"/>
              <a:t>encap.getName</a:t>
            </a:r>
            <a:r>
              <a:rPr lang="en-IN" sz="2400" dirty="0"/>
              <a:t>() + " Age : " + </a:t>
            </a:r>
            <a:r>
              <a:rPr lang="en-IN" sz="2400" dirty="0" err="1"/>
              <a:t>encap.getAge</a:t>
            </a:r>
            <a:r>
              <a:rPr lang="en-IN" sz="2400" dirty="0"/>
              <a:t>());</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0C9DFF4A-2927-4A47-9575-733227221E13}"/>
              </a:ext>
            </a:extLst>
          </p:cNvPr>
          <p:cNvSpPr/>
          <p:nvPr/>
        </p:nvSpPr>
        <p:spPr>
          <a:xfrm>
            <a:off x="8521148" y="5035826"/>
            <a:ext cx="261067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alibri"/>
                <a:ea typeface="+mn-ea"/>
                <a:cs typeface="+mn-cs"/>
              </a:rPr>
              <a:t>Name : James Age : 20</a:t>
            </a:r>
            <a:endParaRPr kumimoji="0" lang="en-IN"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7098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3CCD-FA37-4478-96E2-181FD9F1E26F}"/>
              </a:ext>
            </a:extLst>
          </p:cNvPr>
          <p:cNvSpPr>
            <a:spLocks noGrp="1"/>
          </p:cNvSpPr>
          <p:nvPr>
            <p:ph type="title"/>
          </p:nvPr>
        </p:nvSpPr>
        <p:spPr/>
        <p:txBody>
          <a:bodyPr>
            <a:normAutofit/>
          </a:bodyPr>
          <a:lstStyle/>
          <a:p>
            <a:r>
              <a:rPr lang="en-IN" dirty="0"/>
              <a:t>Inheritance</a:t>
            </a:r>
          </a:p>
        </p:txBody>
      </p:sp>
      <p:sp>
        <p:nvSpPr>
          <p:cNvPr id="3" name="Content Placeholder 2">
            <a:extLst>
              <a:ext uri="{FF2B5EF4-FFF2-40B4-BE49-F238E27FC236}">
                <a16:creationId xmlns:a16="http://schemas.microsoft.com/office/drawing/2014/main" id="{5CE1B408-FF0A-4910-B846-2DF03F7E31C1}"/>
              </a:ext>
            </a:extLst>
          </p:cNvPr>
          <p:cNvSpPr>
            <a:spLocks noGrp="1"/>
          </p:cNvSpPr>
          <p:nvPr>
            <p:ph idx="1"/>
          </p:nvPr>
        </p:nvSpPr>
        <p:spPr>
          <a:xfrm>
            <a:off x="379200" y="1282286"/>
            <a:ext cx="11127000" cy="4813713"/>
          </a:xfrm>
        </p:spPr>
        <p:txBody>
          <a:bodyPr>
            <a:normAutofit fontScale="85000" lnSpcReduction="10000"/>
          </a:bodyPr>
          <a:lstStyle/>
          <a:p>
            <a:pPr algn="just"/>
            <a:r>
              <a:rPr lang="en-US" dirty="0"/>
              <a:t>Inheritance can be defined as the process where one class acquires the properties (methods and fields) of another class. With the use of inheritance the information is made manageable in a hierarchical order.</a:t>
            </a:r>
          </a:p>
          <a:p>
            <a:pPr algn="just"/>
            <a:r>
              <a:rPr lang="en-US" dirty="0"/>
              <a:t>The class which inherits the properties of other is known as subclass (derived class, child class) and the class whose properties are inherited is known as superclass (base class, parent class).</a:t>
            </a:r>
          </a:p>
          <a:p>
            <a:pPr algn="just"/>
            <a:r>
              <a:rPr lang="en-US" b="1" dirty="0"/>
              <a:t>extends</a:t>
            </a:r>
            <a:r>
              <a:rPr lang="en-US" dirty="0"/>
              <a:t> is the keyword used to inherits state and behavior of a class. </a:t>
            </a:r>
          </a:p>
          <a:p>
            <a:pPr marL="0" indent="0">
              <a:buNone/>
            </a:pPr>
            <a:r>
              <a:rPr lang="en-US" b="1" dirty="0"/>
              <a:t>	Syntax</a:t>
            </a:r>
          </a:p>
          <a:p>
            <a:pPr marL="0" indent="0">
              <a:buNone/>
            </a:pPr>
            <a:r>
              <a:rPr lang="en-US" dirty="0"/>
              <a:t>		class Super { }</a:t>
            </a:r>
          </a:p>
          <a:p>
            <a:pPr marL="0" indent="0">
              <a:buNone/>
            </a:pPr>
            <a:r>
              <a:rPr lang="en-US" dirty="0"/>
              <a:t>		class Sub </a:t>
            </a:r>
            <a:r>
              <a:rPr lang="en-US" b="1" dirty="0"/>
              <a:t>extends</a:t>
            </a:r>
            <a:r>
              <a:rPr lang="en-US" dirty="0"/>
              <a:t> Super { }</a:t>
            </a:r>
          </a:p>
          <a:p>
            <a:pPr algn="just"/>
            <a:r>
              <a:rPr lang="en-US" dirty="0"/>
              <a:t>When inherit from an existing class, we reuse methods and fields of parent class. Moreover, you can add new methods and fields in your current class also.</a:t>
            </a:r>
          </a:p>
          <a:p>
            <a:pPr algn="just"/>
            <a:r>
              <a:rPr lang="en-US" dirty="0"/>
              <a:t>Inheritance represents the </a:t>
            </a:r>
            <a:r>
              <a:rPr lang="en-US" b="1" dirty="0"/>
              <a:t>IS-A relationship</a:t>
            </a:r>
            <a:r>
              <a:rPr lang="en-US" dirty="0"/>
              <a:t>, also known as </a:t>
            </a:r>
            <a:r>
              <a:rPr lang="en-US" i="1" dirty="0"/>
              <a:t>parent-child</a:t>
            </a:r>
            <a:r>
              <a:rPr lang="en-US" dirty="0"/>
              <a:t> relationship.</a:t>
            </a:r>
          </a:p>
          <a:p>
            <a:pPr algn="just"/>
            <a:endParaRPr lang="en-US" sz="2400" dirty="0"/>
          </a:p>
          <a:p>
            <a:endParaRPr lang="en-IN" dirty="0"/>
          </a:p>
        </p:txBody>
      </p:sp>
    </p:spTree>
    <p:extLst>
      <p:ext uri="{BB962C8B-B14F-4D97-AF65-F5344CB8AC3E}">
        <p14:creationId xmlns:p14="http://schemas.microsoft.com/office/powerpoint/2010/main" val="56076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B68C-419A-46FC-9751-39F1934C5CFE}"/>
              </a:ext>
            </a:extLst>
          </p:cNvPr>
          <p:cNvSpPr>
            <a:spLocks noGrp="1"/>
          </p:cNvSpPr>
          <p:nvPr>
            <p:ph type="title"/>
          </p:nvPr>
        </p:nvSpPr>
        <p:spPr/>
        <p:txBody>
          <a:bodyPr>
            <a:normAutofit/>
          </a:bodyPr>
          <a:lstStyle/>
          <a:p>
            <a:r>
              <a:rPr lang="en-US" dirty="0"/>
              <a:t>Types of inheritance in java</a:t>
            </a:r>
            <a:endParaRPr lang="en-IN" dirty="0"/>
          </a:p>
        </p:txBody>
      </p:sp>
      <p:pic>
        <p:nvPicPr>
          <p:cNvPr id="5" name="Content Placeholder 4">
            <a:extLst>
              <a:ext uri="{FF2B5EF4-FFF2-40B4-BE49-F238E27FC236}">
                <a16:creationId xmlns:a16="http://schemas.microsoft.com/office/drawing/2014/main" id="{390F394A-CEEA-4365-8FDB-3F32F5F96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873" y="1828800"/>
            <a:ext cx="7146639" cy="3792483"/>
          </a:xfrm>
        </p:spPr>
      </p:pic>
    </p:spTree>
    <p:extLst>
      <p:ext uri="{BB962C8B-B14F-4D97-AF65-F5344CB8AC3E}">
        <p14:creationId xmlns:p14="http://schemas.microsoft.com/office/powerpoint/2010/main" val="392381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D913-4CB9-48E1-AAA5-4F098ED1D685}"/>
              </a:ext>
            </a:extLst>
          </p:cNvPr>
          <p:cNvSpPr>
            <a:spLocks noGrp="1"/>
          </p:cNvSpPr>
          <p:nvPr>
            <p:ph type="title"/>
          </p:nvPr>
        </p:nvSpPr>
        <p:spPr/>
        <p:txBody>
          <a:bodyPr>
            <a:normAutofit/>
          </a:bodyPr>
          <a:lstStyle/>
          <a:p>
            <a:r>
              <a:rPr lang="en-US" dirty="0"/>
              <a:t>Types of inheritance in java</a:t>
            </a:r>
            <a:endParaRPr lang="en-IN" dirty="0"/>
          </a:p>
        </p:txBody>
      </p:sp>
      <p:pic>
        <p:nvPicPr>
          <p:cNvPr id="4" name="Content Placeholder 3">
            <a:extLst>
              <a:ext uri="{FF2B5EF4-FFF2-40B4-BE49-F238E27FC236}">
                <a16:creationId xmlns:a16="http://schemas.microsoft.com/office/drawing/2014/main" id="{55C2F0FB-0FEF-4C35-A095-F9E744FB18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24000"/>
            <a:ext cx="6991350" cy="3924300"/>
          </a:xfrm>
          <a:prstGeom prst="rect">
            <a:avLst/>
          </a:prstGeom>
        </p:spPr>
      </p:pic>
      <p:sp>
        <p:nvSpPr>
          <p:cNvPr id="3" name="TextBox 2">
            <a:extLst>
              <a:ext uri="{FF2B5EF4-FFF2-40B4-BE49-F238E27FC236}">
                <a16:creationId xmlns:a16="http://schemas.microsoft.com/office/drawing/2014/main" id="{0CB6A876-2D7A-4245-B024-98546642C986}"/>
              </a:ext>
            </a:extLst>
          </p:cNvPr>
          <p:cNvSpPr txBox="1"/>
          <p:nvPr/>
        </p:nvSpPr>
        <p:spPr>
          <a:xfrm>
            <a:off x="685800" y="5698676"/>
            <a:ext cx="8229600" cy="523220"/>
          </a:xfrm>
          <a:prstGeom prst="rect">
            <a:avLst/>
          </a:prstGeom>
          <a:noFill/>
        </p:spPr>
        <p:txBody>
          <a:bodyPr wrap="square" rtlCol="0">
            <a:spAutoFit/>
          </a:bodyPr>
          <a:lstStyle/>
          <a:p>
            <a:r>
              <a:rPr lang="en-US" sz="2800" dirty="0"/>
              <a:t>Multiple inheritance is not supported in java</a:t>
            </a:r>
            <a:endParaRPr lang="en-IN" sz="2800" dirty="0"/>
          </a:p>
        </p:txBody>
      </p:sp>
    </p:spTree>
    <p:extLst>
      <p:ext uri="{BB962C8B-B14F-4D97-AF65-F5344CB8AC3E}">
        <p14:creationId xmlns:p14="http://schemas.microsoft.com/office/powerpoint/2010/main" val="165504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62CE-F88F-4335-A1DE-01A19EFA1935}"/>
              </a:ext>
            </a:extLst>
          </p:cNvPr>
          <p:cNvSpPr>
            <a:spLocks noGrp="1"/>
          </p:cNvSpPr>
          <p:nvPr>
            <p:ph type="title"/>
          </p:nvPr>
        </p:nvSpPr>
        <p:spPr>
          <a:xfrm>
            <a:off x="414129" y="-106018"/>
            <a:ext cx="10515600" cy="1325563"/>
          </a:xfrm>
        </p:spPr>
        <p:txBody>
          <a:bodyPr>
            <a:normAutofit/>
          </a:bodyPr>
          <a:lstStyle/>
          <a:p>
            <a:r>
              <a:rPr lang="en-IN" dirty="0"/>
              <a:t>Inheritance Example</a:t>
            </a:r>
          </a:p>
        </p:txBody>
      </p:sp>
      <p:pic>
        <p:nvPicPr>
          <p:cNvPr id="6" name="Picture 5">
            <a:extLst>
              <a:ext uri="{FF2B5EF4-FFF2-40B4-BE49-F238E27FC236}">
                <a16:creationId xmlns:a16="http://schemas.microsoft.com/office/drawing/2014/main" id="{353367F6-3438-4BFF-9D1A-C5E3D34AFBEE}"/>
              </a:ext>
            </a:extLst>
          </p:cNvPr>
          <p:cNvPicPr>
            <a:picLocks noChangeAspect="1"/>
          </p:cNvPicPr>
          <p:nvPr/>
        </p:nvPicPr>
        <p:blipFill>
          <a:blip r:embed="rId2"/>
          <a:stretch>
            <a:fillRect/>
          </a:stretch>
        </p:blipFill>
        <p:spPr>
          <a:xfrm>
            <a:off x="762000" y="1240042"/>
            <a:ext cx="6212926" cy="1655729"/>
          </a:xfrm>
          <a:prstGeom prst="rect">
            <a:avLst/>
          </a:prstGeom>
        </p:spPr>
      </p:pic>
      <p:pic>
        <p:nvPicPr>
          <p:cNvPr id="8" name="Picture 7">
            <a:extLst>
              <a:ext uri="{FF2B5EF4-FFF2-40B4-BE49-F238E27FC236}">
                <a16:creationId xmlns:a16="http://schemas.microsoft.com/office/drawing/2014/main" id="{3E23485E-E2C0-4DE6-8100-FEE70255C7EA}"/>
              </a:ext>
            </a:extLst>
          </p:cNvPr>
          <p:cNvPicPr>
            <a:picLocks noChangeAspect="1"/>
          </p:cNvPicPr>
          <p:nvPr/>
        </p:nvPicPr>
        <p:blipFill>
          <a:blip r:embed="rId3"/>
          <a:stretch>
            <a:fillRect/>
          </a:stretch>
        </p:blipFill>
        <p:spPr>
          <a:xfrm>
            <a:off x="762000" y="2916268"/>
            <a:ext cx="5943600" cy="1417607"/>
          </a:xfrm>
          <a:prstGeom prst="rect">
            <a:avLst/>
          </a:prstGeom>
        </p:spPr>
      </p:pic>
      <p:pic>
        <p:nvPicPr>
          <p:cNvPr id="11" name="Picture 10">
            <a:extLst>
              <a:ext uri="{FF2B5EF4-FFF2-40B4-BE49-F238E27FC236}">
                <a16:creationId xmlns:a16="http://schemas.microsoft.com/office/drawing/2014/main" id="{84CA1530-BA4B-4083-808A-DA7323B22BAB}"/>
              </a:ext>
            </a:extLst>
          </p:cNvPr>
          <p:cNvPicPr>
            <a:picLocks noChangeAspect="1"/>
          </p:cNvPicPr>
          <p:nvPr/>
        </p:nvPicPr>
        <p:blipFill>
          <a:blip r:embed="rId4"/>
          <a:stretch>
            <a:fillRect/>
          </a:stretch>
        </p:blipFill>
        <p:spPr>
          <a:xfrm>
            <a:off x="762000" y="4495800"/>
            <a:ext cx="6400800" cy="1981199"/>
          </a:xfrm>
          <a:prstGeom prst="rect">
            <a:avLst/>
          </a:prstGeom>
        </p:spPr>
      </p:pic>
    </p:spTree>
    <p:extLst>
      <p:ext uri="{BB962C8B-B14F-4D97-AF65-F5344CB8AC3E}">
        <p14:creationId xmlns:p14="http://schemas.microsoft.com/office/powerpoint/2010/main" val="422729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3971-87E5-4AE8-8505-59F2D37203C8}"/>
              </a:ext>
            </a:extLst>
          </p:cNvPr>
          <p:cNvSpPr>
            <a:spLocks noGrp="1"/>
          </p:cNvSpPr>
          <p:nvPr>
            <p:ph type="title"/>
          </p:nvPr>
        </p:nvSpPr>
        <p:spPr/>
        <p:txBody>
          <a:bodyPr>
            <a:normAutofit/>
          </a:bodyPr>
          <a:lstStyle/>
          <a:p>
            <a:r>
              <a:rPr lang="en-IN" dirty="0"/>
              <a:t>Polymorphism</a:t>
            </a:r>
          </a:p>
        </p:txBody>
      </p:sp>
      <p:sp>
        <p:nvSpPr>
          <p:cNvPr id="3" name="Content Placeholder 2">
            <a:extLst>
              <a:ext uri="{FF2B5EF4-FFF2-40B4-BE49-F238E27FC236}">
                <a16:creationId xmlns:a16="http://schemas.microsoft.com/office/drawing/2014/main" id="{8421718C-A884-40ED-A7CA-C35D91373259}"/>
              </a:ext>
            </a:extLst>
          </p:cNvPr>
          <p:cNvSpPr>
            <a:spLocks noGrp="1"/>
          </p:cNvSpPr>
          <p:nvPr>
            <p:ph idx="1"/>
          </p:nvPr>
        </p:nvSpPr>
        <p:spPr>
          <a:xfrm>
            <a:off x="379199" y="1249341"/>
            <a:ext cx="11584201" cy="4927622"/>
          </a:xfrm>
        </p:spPr>
        <p:txBody>
          <a:bodyPr>
            <a:normAutofit/>
          </a:bodyPr>
          <a:lstStyle/>
          <a:p>
            <a:r>
              <a:rPr lang="en-US" dirty="0"/>
              <a:t>Polymorphism in java is a concept by which we can perform a single action by different ways.</a:t>
            </a:r>
          </a:p>
          <a:p>
            <a:r>
              <a:rPr lang="en-US" dirty="0"/>
              <a:t>Polymorphism is derived from 2 Greek words: poly and morphs. The word "poly" means many and "morphs" means forms. So polymorphism means many forms.</a:t>
            </a:r>
          </a:p>
          <a:p>
            <a:r>
              <a:rPr lang="en-IN" dirty="0"/>
              <a:t>Two Types</a:t>
            </a:r>
          </a:p>
          <a:p>
            <a:pPr marL="457200" lvl="1" indent="0">
              <a:buNone/>
            </a:pPr>
            <a:r>
              <a:rPr lang="en-IN" sz="2800" dirty="0">
                <a:sym typeface="Wingdings" panose="05000000000000000000" pitchFamily="2" charset="2"/>
              </a:rPr>
              <a:t></a:t>
            </a:r>
            <a:r>
              <a:rPr lang="en-IN" dirty="0">
                <a:sym typeface="Wingdings" panose="05000000000000000000" pitchFamily="2" charset="2"/>
              </a:rPr>
              <a:t>Compile Time Polymorphism or </a:t>
            </a:r>
            <a:r>
              <a:rPr lang="en-IN" dirty="0"/>
              <a:t>Static Polymorphism </a:t>
            </a:r>
            <a:endParaRPr lang="en-IN" dirty="0">
              <a:sym typeface="Wingdings" panose="05000000000000000000" pitchFamily="2" charset="2"/>
            </a:endParaRPr>
          </a:p>
          <a:p>
            <a:pPr marL="1371600" lvl="2" indent="-457200">
              <a:buFont typeface="+mj-lt"/>
              <a:buAutoNum type="arabicPeriod"/>
            </a:pPr>
            <a:r>
              <a:rPr lang="en-IN" sz="2400" dirty="0">
                <a:sym typeface="Wingdings" panose="05000000000000000000" pitchFamily="2" charset="2"/>
              </a:rPr>
              <a:t>Method Overloading</a:t>
            </a:r>
          </a:p>
          <a:p>
            <a:pPr marL="1371600" lvl="2" indent="-457200">
              <a:buFont typeface="+mj-lt"/>
              <a:buAutoNum type="arabicPeriod"/>
            </a:pPr>
            <a:r>
              <a:rPr lang="en-IN" sz="2400" dirty="0">
                <a:sym typeface="Wingdings" panose="05000000000000000000" pitchFamily="2" charset="2"/>
              </a:rPr>
              <a:t>Constructor Overloading</a:t>
            </a:r>
          </a:p>
          <a:p>
            <a:pPr marL="457200" lvl="1" indent="0">
              <a:buNone/>
            </a:pPr>
            <a:r>
              <a:rPr lang="en-IN" sz="2000" dirty="0">
                <a:sym typeface="Wingdings" panose="05000000000000000000" pitchFamily="2" charset="2"/>
              </a:rPr>
              <a:t></a:t>
            </a:r>
            <a:r>
              <a:rPr lang="en-IN" dirty="0">
                <a:sym typeface="Wingdings" panose="05000000000000000000" pitchFamily="2" charset="2"/>
              </a:rPr>
              <a:t>Runtime Polymorphism </a:t>
            </a:r>
            <a:r>
              <a:rPr lang="en-IN" dirty="0"/>
              <a:t>or Dynamic Method Dispatch or Dynamic Polymorphism </a:t>
            </a:r>
            <a:endParaRPr lang="en-IN" dirty="0">
              <a:sym typeface="Wingdings" panose="05000000000000000000" pitchFamily="2" charset="2"/>
            </a:endParaRPr>
          </a:p>
          <a:p>
            <a:pPr marL="457200" lvl="1" indent="0">
              <a:buNone/>
            </a:pPr>
            <a:r>
              <a:rPr lang="en-IN" sz="2800" dirty="0">
                <a:sym typeface="Wingdings" panose="05000000000000000000" pitchFamily="2" charset="2"/>
              </a:rPr>
              <a:t>	1.</a:t>
            </a:r>
            <a:r>
              <a:rPr lang="en-IN" sz="2800" dirty="0"/>
              <a:t> </a:t>
            </a:r>
            <a:r>
              <a:rPr lang="en-IN" dirty="0"/>
              <a:t>Method Overriding</a:t>
            </a:r>
          </a:p>
        </p:txBody>
      </p:sp>
    </p:spTree>
    <p:extLst>
      <p:ext uri="{BB962C8B-B14F-4D97-AF65-F5344CB8AC3E}">
        <p14:creationId xmlns:p14="http://schemas.microsoft.com/office/powerpoint/2010/main" val="182024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26A9-EC7B-4BB1-94EB-A1596B38D7B7}"/>
              </a:ext>
            </a:extLst>
          </p:cNvPr>
          <p:cNvSpPr>
            <a:spLocks noGrp="1"/>
          </p:cNvSpPr>
          <p:nvPr>
            <p:ph type="title"/>
          </p:nvPr>
        </p:nvSpPr>
        <p:spPr/>
        <p:txBody>
          <a:bodyPr>
            <a:normAutofit/>
          </a:bodyPr>
          <a:lstStyle/>
          <a:p>
            <a:r>
              <a:rPr lang="en-IN" dirty="0"/>
              <a:t>Method Overriding</a:t>
            </a:r>
          </a:p>
        </p:txBody>
      </p:sp>
      <p:sp>
        <p:nvSpPr>
          <p:cNvPr id="3" name="Content Placeholder 2">
            <a:extLst>
              <a:ext uri="{FF2B5EF4-FFF2-40B4-BE49-F238E27FC236}">
                <a16:creationId xmlns:a16="http://schemas.microsoft.com/office/drawing/2014/main" id="{8BB42300-B5F9-4BCD-B69A-FDCBCA1C6BB8}"/>
              </a:ext>
            </a:extLst>
          </p:cNvPr>
          <p:cNvSpPr>
            <a:spLocks noGrp="1"/>
          </p:cNvSpPr>
          <p:nvPr>
            <p:ph idx="1"/>
          </p:nvPr>
        </p:nvSpPr>
        <p:spPr/>
        <p:txBody>
          <a:bodyPr/>
          <a:lstStyle/>
          <a:p>
            <a:r>
              <a:rPr lang="en-US" dirty="0"/>
              <a:t>When a method in a sub class has same name, same number of arguments and same type signature as a method in its super class, then the method is known as overridden method. </a:t>
            </a:r>
          </a:p>
          <a:p>
            <a:r>
              <a:rPr lang="en-US" dirty="0"/>
              <a:t>Method overriding is also referred to as </a:t>
            </a:r>
            <a:r>
              <a:rPr lang="en-US" b="1" dirty="0"/>
              <a:t>runtime polymorphism</a:t>
            </a:r>
            <a:r>
              <a:rPr lang="en-US" dirty="0"/>
              <a:t>.</a:t>
            </a:r>
          </a:p>
          <a:p>
            <a:pPr marL="0" indent="0">
              <a:buNone/>
            </a:pPr>
            <a:r>
              <a:rPr lang="en-US" sz="2400" b="1" dirty="0">
                <a:effectLst/>
              </a:rPr>
              <a:t>Rules for Java Method Overriding</a:t>
            </a:r>
          </a:p>
          <a:p>
            <a:pPr lvl="1"/>
            <a:r>
              <a:rPr lang="en-US" dirty="0"/>
              <a:t>method must have same name as in the parent class</a:t>
            </a:r>
          </a:p>
          <a:p>
            <a:pPr lvl="1"/>
            <a:r>
              <a:rPr lang="en-US" dirty="0"/>
              <a:t>method must have same parameter as in the parent class.</a:t>
            </a:r>
          </a:p>
          <a:p>
            <a:pPr lvl="1"/>
            <a:r>
              <a:rPr lang="en-US" dirty="0"/>
              <a:t>must be IS-A relationship (inheritance).</a:t>
            </a:r>
          </a:p>
          <a:p>
            <a:endParaRPr lang="en-US" dirty="0"/>
          </a:p>
          <a:p>
            <a:endParaRPr lang="en-IN" dirty="0"/>
          </a:p>
        </p:txBody>
      </p:sp>
    </p:spTree>
    <p:extLst>
      <p:ext uri="{BB962C8B-B14F-4D97-AF65-F5344CB8AC3E}">
        <p14:creationId xmlns:p14="http://schemas.microsoft.com/office/powerpoint/2010/main" val="6659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AFE3-9160-4B0C-9658-71C3CA4CE536}"/>
              </a:ext>
            </a:extLst>
          </p:cNvPr>
          <p:cNvSpPr>
            <a:spLocks noGrp="1"/>
          </p:cNvSpPr>
          <p:nvPr>
            <p:ph type="title"/>
          </p:nvPr>
        </p:nvSpPr>
        <p:spPr/>
        <p:txBody>
          <a:bodyPr>
            <a:normAutofit/>
          </a:bodyPr>
          <a:lstStyle/>
          <a:p>
            <a:r>
              <a:rPr lang="en-US" dirty="0">
                <a:effectLst/>
              </a:rPr>
              <a:t>Real example of Java Method Overriding</a:t>
            </a:r>
            <a:endParaRPr lang="en-IN" dirty="0"/>
          </a:p>
        </p:txBody>
      </p:sp>
      <p:pic>
        <p:nvPicPr>
          <p:cNvPr id="5" name="Content Placeholder 4">
            <a:extLst>
              <a:ext uri="{FF2B5EF4-FFF2-40B4-BE49-F238E27FC236}">
                <a16:creationId xmlns:a16="http://schemas.microsoft.com/office/drawing/2014/main" id="{E4076A69-69D7-4C3D-B1AD-5E21C7F21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396"/>
            <a:ext cx="10018986" cy="3698204"/>
          </a:xfrm>
        </p:spPr>
      </p:pic>
    </p:spTree>
    <p:extLst>
      <p:ext uri="{BB962C8B-B14F-4D97-AF65-F5344CB8AC3E}">
        <p14:creationId xmlns:p14="http://schemas.microsoft.com/office/powerpoint/2010/main" val="222932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B18A-EE59-4CD8-85BE-2BE4A8AED567}"/>
              </a:ext>
            </a:extLst>
          </p:cNvPr>
          <p:cNvSpPr>
            <a:spLocks noGrp="1"/>
          </p:cNvSpPr>
          <p:nvPr>
            <p:ph type="title"/>
          </p:nvPr>
        </p:nvSpPr>
        <p:spPr/>
        <p:txBody>
          <a:bodyPr>
            <a:normAutofit/>
          </a:bodyPr>
          <a:lstStyle/>
          <a:p>
            <a:r>
              <a:rPr lang="en-US" dirty="0"/>
              <a:t>Method Overriding 						cont..</a:t>
            </a:r>
            <a:endParaRPr lang="en-IN" dirty="0"/>
          </a:p>
        </p:txBody>
      </p:sp>
      <p:pic>
        <p:nvPicPr>
          <p:cNvPr id="4" name="Content Placeholder 3">
            <a:extLst>
              <a:ext uri="{FF2B5EF4-FFF2-40B4-BE49-F238E27FC236}">
                <a16:creationId xmlns:a16="http://schemas.microsoft.com/office/drawing/2014/main" id="{75032DC0-1293-4682-85A5-266AFF1292B2}"/>
              </a:ext>
            </a:extLst>
          </p:cNvPr>
          <p:cNvPicPr>
            <a:picLocks noGrp="1" noChangeAspect="1"/>
          </p:cNvPicPr>
          <p:nvPr>
            <p:ph idx="1"/>
          </p:nvPr>
        </p:nvPicPr>
        <p:blipFill>
          <a:blip r:embed="rId2"/>
          <a:stretch>
            <a:fillRect/>
          </a:stretch>
        </p:blipFill>
        <p:spPr>
          <a:xfrm>
            <a:off x="536393" y="1241831"/>
            <a:ext cx="5107200" cy="4701769"/>
          </a:xfrm>
          <a:prstGeom prst="rect">
            <a:avLst/>
          </a:prstGeom>
        </p:spPr>
      </p:pic>
    </p:spTree>
    <p:extLst>
      <p:ext uri="{BB962C8B-B14F-4D97-AF65-F5344CB8AC3E}">
        <p14:creationId xmlns:p14="http://schemas.microsoft.com/office/powerpoint/2010/main" val="34265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E876-70CB-44D3-85EF-904BA23B1513}"/>
              </a:ext>
            </a:extLst>
          </p:cNvPr>
          <p:cNvSpPr>
            <a:spLocks noGrp="1"/>
          </p:cNvSpPr>
          <p:nvPr>
            <p:ph type="title"/>
          </p:nvPr>
        </p:nvSpPr>
        <p:spPr/>
        <p:txBody>
          <a:bodyPr/>
          <a:lstStyle/>
          <a:p>
            <a:r>
              <a:rPr lang="en-US" dirty="0"/>
              <a:t>Method Overriding 						cont.</a:t>
            </a:r>
            <a:endParaRPr lang="en-IN" dirty="0"/>
          </a:p>
        </p:txBody>
      </p:sp>
      <p:pic>
        <p:nvPicPr>
          <p:cNvPr id="5" name="Picture 4">
            <a:extLst>
              <a:ext uri="{FF2B5EF4-FFF2-40B4-BE49-F238E27FC236}">
                <a16:creationId xmlns:a16="http://schemas.microsoft.com/office/drawing/2014/main" id="{C8E2515E-C408-493C-997A-807BF6075D40}"/>
              </a:ext>
            </a:extLst>
          </p:cNvPr>
          <p:cNvPicPr>
            <a:picLocks noChangeAspect="1"/>
          </p:cNvPicPr>
          <p:nvPr/>
        </p:nvPicPr>
        <p:blipFill>
          <a:blip r:embed="rId2"/>
          <a:stretch>
            <a:fillRect/>
          </a:stretch>
        </p:blipFill>
        <p:spPr>
          <a:xfrm>
            <a:off x="379200" y="1371600"/>
            <a:ext cx="8460000" cy="2743200"/>
          </a:xfrm>
          <a:prstGeom prst="rect">
            <a:avLst/>
          </a:prstGeom>
        </p:spPr>
      </p:pic>
      <p:sp>
        <p:nvSpPr>
          <p:cNvPr id="4" name="Right Brace 3">
            <a:extLst>
              <a:ext uri="{FF2B5EF4-FFF2-40B4-BE49-F238E27FC236}">
                <a16:creationId xmlns:a16="http://schemas.microsoft.com/office/drawing/2014/main" id="{CCB54294-7C94-45EE-821D-53330A560468}"/>
              </a:ext>
            </a:extLst>
          </p:cNvPr>
          <p:cNvSpPr/>
          <p:nvPr/>
        </p:nvSpPr>
        <p:spPr>
          <a:xfrm>
            <a:off x="8686800" y="1905000"/>
            <a:ext cx="1371600" cy="2438400"/>
          </a:xfrm>
          <a:prstGeom prst="rightBrace">
            <a:avLst/>
          </a:prstGeom>
          <a:noFill/>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0AD9C162-4466-4B82-9419-2C25854BA0C4}"/>
              </a:ext>
            </a:extLst>
          </p:cNvPr>
          <p:cNvSpPr txBox="1"/>
          <p:nvPr/>
        </p:nvSpPr>
        <p:spPr>
          <a:xfrm>
            <a:off x="8678779" y="2893367"/>
            <a:ext cx="3580397" cy="461665"/>
          </a:xfrm>
          <a:prstGeom prst="rect">
            <a:avLst/>
          </a:prstGeom>
          <a:noFill/>
        </p:spPr>
        <p:txBody>
          <a:bodyPr wrap="square">
            <a:spAutoFit/>
          </a:bodyPr>
          <a:lstStyle/>
          <a:p>
            <a:pPr algn="ctr"/>
            <a:r>
              <a:rPr lang="en-US" sz="2400" dirty="0">
                <a:solidFill>
                  <a:schemeClr val="accent6">
                    <a:lumMod val="60000"/>
                    <a:lumOff val="40000"/>
                  </a:schemeClr>
                </a:solidFill>
              </a:rPr>
              <a:t>Child Class Method</a:t>
            </a:r>
          </a:p>
        </p:txBody>
      </p:sp>
    </p:spTree>
    <p:extLst>
      <p:ext uri="{BB962C8B-B14F-4D97-AF65-F5344CB8AC3E}">
        <p14:creationId xmlns:p14="http://schemas.microsoft.com/office/powerpoint/2010/main" val="333107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knowledge of any programming language.</a:t>
            </a:r>
          </a:p>
          <a:p>
            <a:r>
              <a:rPr lang="en-IN" dirty="0"/>
              <a:t>OOP would be added advantage.</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C3BC-8542-4663-B708-7D1B4867300F}"/>
              </a:ext>
            </a:extLst>
          </p:cNvPr>
          <p:cNvSpPr>
            <a:spLocks noGrp="1"/>
          </p:cNvSpPr>
          <p:nvPr>
            <p:ph type="title"/>
          </p:nvPr>
        </p:nvSpPr>
        <p:spPr/>
        <p:txBody>
          <a:bodyPr>
            <a:normAutofit/>
          </a:bodyPr>
          <a:lstStyle/>
          <a:p>
            <a:r>
              <a:rPr lang="en-IN" dirty="0"/>
              <a:t>Dynamic Method Dispatch</a:t>
            </a:r>
          </a:p>
        </p:txBody>
      </p:sp>
      <p:sp>
        <p:nvSpPr>
          <p:cNvPr id="4" name="Content Placeholder 3">
            <a:extLst>
              <a:ext uri="{FF2B5EF4-FFF2-40B4-BE49-F238E27FC236}">
                <a16:creationId xmlns:a16="http://schemas.microsoft.com/office/drawing/2014/main" id="{632C156F-8588-451D-8173-258C6043065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80B74314-9545-401D-B2BA-2F9BEC7C55DB}"/>
              </a:ext>
            </a:extLst>
          </p:cNvPr>
          <p:cNvPicPr>
            <a:picLocks noChangeAspect="1"/>
          </p:cNvPicPr>
          <p:nvPr/>
        </p:nvPicPr>
        <p:blipFill>
          <a:blip r:embed="rId2"/>
          <a:stretch>
            <a:fillRect/>
          </a:stretch>
        </p:blipFill>
        <p:spPr>
          <a:xfrm>
            <a:off x="402390" y="1371600"/>
            <a:ext cx="7751009" cy="4648200"/>
          </a:xfrm>
          <a:prstGeom prst="rect">
            <a:avLst/>
          </a:prstGeom>
        </p:spPr>
      </p:pic>
    </p:spTree>
    <p:extLst>
      <p:ext uri="{BB962C8B-B14F-4D97-AF65-F5344CB8AC3E}">
        <p14:creationId xmlns:p14="http://schemas.microsoft.com/office/powerpoint/2010/main" val="414473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54BE-0C96-45DD-8A1B-74E579E5767C}"/>
              </a:ext>
            </a:extLst>
          </p:cNvPr>
          <p:cNvSpPr>
            <a:spLocks noGrp="1"/>
          </p:cNvSpPr>
          <p:nvPr>
            <p:ph type="title"/>
          </p:nvPr>
        </p:nvSpPr>
        <p:spPr/>
        <p:txBody>
          <a:bodyPr>
            <a:normAutofit/>
          </a:bodyPr>
          <a:lstStyle/>
          <a:p>
            <a:r>
              <a:rPr lang="en-IN" dirty="0"/>
              <a:t>Dynamic Method Dispatch 					cont.</a:t>
            </a:r>
          </a:p>
        </p:txBody>
      </p:sp>
      <p:sp>
        <p:nvSpPr>
          <p:cNvPr id="3" name="Content Placeholder 2">
            <a:extLst>
              <a:ext uri="{FF2B5EF4-FFF2-40B4-BE49-F238E27FC236}">
                <a16:creationId xmlns:a16="http://schemas.microsoft.com/office/drawing/2014/main" id="{FD01CCCF-511B-4D0C-93AD-735ACE5BC2DC}"/>
              </a:ext>
            </a:extLst>
          </p:cNvPr>
          <p:cNvSpPr>
            <a:spLocks noGrp="1"/>
          </p:cNvSpPr>
          <p:nvPr>
            <p:ph idx="1"/>
          </p:nvPr>
        </p:nvSpPr>
        <p:spPr/>
        <p:txBody>
          <a:bodyPr>
            <a:normAutofit/>
          </a:bodyPr>
          <a:lstStyle/>
          <a:p>
            <a:r>
              <a:rPr lang="en-US" dirty="0"/>
              <a:t>When an overridden method is called through a reference of parent class, then type of the object determines which method is to be executed. Thus, this determination is made at run time.</a:t>
            </a:r>
          </a:p>
          <a:p>
            <a:r>
              <a:rPr lang="en-US" dirty="0"/>
              <a:t> Since both the classes, child class and parent class have the same method eat. Which version of the method(child class or parent class) will be called is determined at runtime by JVM.</a:t>
            </a:r>
          </a:p>
          <a:p>
            <a:r>
              <a:rPr lang="en-US" dirty="0"/>
              <a:t>In the above program the method of child class is to be executed because which method is to be executed is determined by the type of object and since the object belongs to the child class, the child class version of eat() is called.</a:t>
            </a:r>
            <a:endParaRPr lang="en-IN" dirty="0"/>
          </a:p>
        </p:txBody>
      </p:sp>
    </p:spTree>
    <p:extLst>
      <p:ext uri="{BB962C8B-B14F-4D97-AF65-F5344CB8AC3E}">
        <p14:creationId xmlns:p14="http://schemas.microsoft.com/office/powerpoint/2010/main" val="217586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73F9-ECFE-41BD-974C-72B00C12A3C8}"/>
              </a:ext>
            </a:extLst>
          </p:cNvPr>
          <p:cNvSpPr>
            <a:spLocks noGrp="1"/>
          </p:cNvSpPr>
          <p:nvPr>
            <p:ph type="title"/>
          </p:nvPr>
        </p:nvSpPr>
        <p:spPr/>
        <p:txBody>
          <a:bodyPr>
            <a:normAutofit/>
          </a:bodyPr>
          <a:lstStyle/>
          <a:p>
            <a:r>
              <a:rPr lang="en-IN" dirty="0"/>
              <a:t>Super Keyword</a:t>
            </a:r>
          </a:p>
        </p:txBody>
      </p:sp>
      <p:sp>
        <p:nvSpPr>
          <p:cNvPr id="3" name="Content Placeholder 2">
            <a:extLst>
              <a:ext uri="{FF2B5EF4-FFF2-40B4-BE49-F238E27FC236}">
                <a16:creationId xmlns:a16="http://schemas.microsoft.com/office/drawing/2014/main" id="{A5F87D14-CED8-4FD4-9BB2-2886241B9D2E}"/>
              </a:ext>
            </a:extLst>
          </p:cNvPr>
          <p:cNvSpPr>
            <a:spLocks noGrp="1"/>
          </p:cNvSpPr>
          <p:nvPr>
            <p:ph idx="1"/>
          </p:nvPr>
        </p:nvSpPr>
        <p:spPr/>
        <p:txBody>
          <a:bodyPr/>
          <a:lstStyle/>
          <a:p>
            <a:r>
              <a:rPr lang="en-US" dirty="0"/>
              <a:t>The super keyword in java is a reference variable which is used to refer immediate parent class object.</a:t>
            </a:r>
          </a:p>
          <a:p>
            <a:r>
              <a:rPr lang="en-US" dirty="0"/>
              <a:t>Whenever you create the instance of subclass, an instance of parent class is created implicitly which is referred by super reference variable</a:t>
            </a:r>
          </a:p>
          <a:p>
            <a:pPr marL="0" indent="0">
              <a:buNone/>
            </a:pPr>
            <a:r>
              <a:rPr lang="en-US" dirty="0"/>
              <a:t>Usage of java super Keyword</a:t>
            </a:r>
          </a:p>
          <a:p>
            <a:r>
              <a:rPr lang="en-US" dirty="0"/>
              <a:t>super can be used to refer immediate parent class instance variable.</a:t>
            </a:r>
          </a:p>
          <a:p>
            <a:r>
              <a:rPr lang="en-US" dirty="0"/>
              <a:t>super can be used to invoke immediate parent class method.</a:t>
            </a:r>
          </a:p>
          <a:p>
            <a:r>
              <a:rPr lang="en-US" dirty="0"/>
              <a:t>super( ) can be used to invoke immediate parent class constructor.</a:t>
            </a:r>
          </a:p>
          <a:p>
            <a:endParaRPr lang="en-IN" dirty="0"/>
          </a:p>
        </p:txBody>
      </p:sp>
    </p:spTree>
    <p:extLst>
      <p:ext uri="{BB962C8B-B14F-4D97-AF65-F5344CB8AC3E}">
        <p14:creationId xmlns:p14="http://schemas.microsoft.com/office/powerpoint/2010/main" val="3362485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940F-A6D1-48CE-AFF7-B6A8751F44B1}"/>
              </a:ext>
            </a:extLst>
          </p:cNvPr>
          <p:cNvSpPr>
            <a:spLocks noGrp="1"/>
          </p:cNvSpPr>
          <p:nvPr>
            <p:ph type="title"/>
          </p:nvPr>
        </p:nvSpPr>
        <p:spPr/>
        <p:txBody>
          <a:bodyPr>
            <a:normAutofit/>
          </a:bodyPr>
          <a:lstStyle/>
          <a:p>
            <a:r>
              <a:rPr lang="en-IN" dirty="0"/>
              <a:t>Super Keyword Example</a:t>
            </a:r>
          </a:p>
        </p:txBody>
      </p:sp>
      <p:pic>
        <p:nvPicPr>
          <p:cNvPr id="4" name="Content Placeholder 3">
            <a:extLst>
              <a:ext uri="{FF2B5EF4-FFF2-40B4-BE49-F238E27FC236}">
                <a16:creationId xmlns:a16="http://schemas.microsoft.com/office/drawing/2014/main" id="{A80F43DF-AD44-4552-B410-998FB8E0CF68}"/>
              </a:ext>
            </a:extLst>
          </p:cNvPr>
          <p:cNvPicPr>
            <a:picLocks noGrp="1" noChangeAspect="1"/>
          </p:cNvPicPr>
          <p:nvPr>
            <p:ph idx="1"/>
          </p:nvPr>
        </p:nvPicPr>
        <p:blipFill>
          <a:blip r:embed="rId3"/>
          <a:stretch>
            <a:fillRect/>
          </a:stretch>
        </p:blipFill>
        <p:spPr>
          <a:xfrm>
            <a:off x="379200" y="1371600"/>
            <a:ext cx="9831600" cy="4800600"/>
          </a:xfrm>
          <a:prstGeom prst="rect">
            <a:avLst/>
          </a:prstGeom>
        </p:spPr>
      </p:pic>
    </p:spTree>
    <p:extLst>
      <p:ext uri="{BB962C8B-B14F-4D97-AF65-F5344CB8AC3E}">
        <p14:creationId xmlns:p14="http://schemas.microsoft.com/office/powerpoint/2010/main" val="99304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F3F-3138-4583-98C5-B8800B821B96}"/>
              </a:ext>
            </a:extLst>
          </p:cNvPr>
          <p:cNvSpPr>
            <a:spLocks noGrp="1"/>
          </p:cNvSpPr>
          <p:nvPr>
            <p:ph type="title"/>
          </p:nvPr>
        </p:nvSpPr>
        <p:spPr/>
        <p:txBody>
          <a:bodyPr>
            <a:normAutofit/>
          </a:bodyPr>
          <a:lstStyle/>
          <a:p>
            <a:r>
              <a:rPr lang="en-IN" dirty="0"/>
              <a:t>Super Method Example</a:t>
            </a:r>
          </a:p>
        </p:txBody>
      </p:sp>
      <p:pic>
        <p:nvPicPr>
          <p:cNvPr id="4" name="Content Placeholder 3">
            <a:extLst>
              <a:ext uri="{FF2B5EF4-FFF2-40B4-BE49-F238E27FC236}">
                <a16:creationId xmlns:a16="http://schemas.microsoft.com/office/drawing/2014/main" id="{BD022F13-BFC1-424F-8015-4482B3B13432}"/>
              </a:ext>
            </a:extLst>
          </p:cNvPr>
          <p:cNvPicPr>
            <a:picLocks noGrp="1" noChangeAspect="1"/>
          </p:cNvPicPr>
          <p:nvPr>
            <p:ph idx="1"/>
          </p:nvPr>
        </p:nvPicPr>
        <p:blipFill>
          <a:blip r:embed="rId2"/>
          <a:stretch>
            <a:fillRect/>
          </a:stretch>
        </p:blipFill>
        <p:spPr>
          <a:xfrm>
            <a:off x="379200" y="1295400"/>
            <a:ext cx="7240800" cy="4343400"/>
          </a:xfrm>
          <a:prstGeom prst="rect">
            <a:avLst/>
          </a:prstGeom>
        </p:spPr>
      </p:pic>
    </p:spTree>
    <p:extLst>
      <p:ext uri="{BB962C8B-B14F-4D97-AF65-F5344CB8AC3E}">
        <p14:creationId xmlns:p14="http://schemas.microsoft.com/office/powerpoint/2010/main" val="249529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8A58-D35C-4BD0-B063-AFFC9AB6CEC8}"/>
              </a:ext>
            </a:extLst>
          </p:cNvPr>
          <p:cNvSpPr>
            <a:spLocks noGrp="1"/>
          </p:cNvSpPr>
          <p:nvPr>
            <p:ph type="title"/>
          </p:nvPr>
        </p:nvSpPr>
        <p:spPr/>
        <p:txBody>
          <a:bodyPr>
            <a:normAutofit fontScale="90000"/>
          </a:bodyPr>
          <a:lstStyle/>
          <a:p>
            <a:r>
              <a:rPr lang="en-US" sz="3600" dirty="0"/>
              <a:t>Super is used to invoke parent class constructor</a:t>
            </a:r>
            <a:endParaRPr lang="en-IN" sz="3600" dirty="0"/>
          </a:p>
        </p:txBody>
      </p:sp>
      <p:sp>
        <p:nvSpPr>
          <p:cNvPr id="3" name="Content Placeholder 2">
            <a:extLst>
              <a:ext uri="{FF2B5EF4-FFF2-40B4-BE49-F238E27FC236}">
                <a16:creationId xmlns:a16="http://schemas.microsoft.com/office/drawing/2014/main" id="{729B13E7-ABA1-4EC1-8F22-6073890E10FA}"/>
              </a:ext>
            </a:extLst>
          </p:cNvPr>
          <p:cNvSpPr>
            <a:spLocks noGrp="1"/>
          </p:cNvSpPr>
          <p:nvPr>
            <p:ph idx="1"/>
          </p:nvPr>
        </p:nvSpPr>
        <p:spPr/>
        <p:txBody>
          <a:bodyPr>
            <a:normAutofit/>
          </a:bodyPr>
          <a:lstStyle/>
          <a:p>
            <a:endParaRPr lang="en-IN" dirty="0"/>
          </a:p>
        </p:txBody>
      </p:sp>
      <p:pic>
        <p:nvPicPr>
          <p:cNvPr id="4" name="Picture 3">
            <a:extLst>
              <a:ext uri="{FF2B5EF4-FFF2-40B4-BE49-F238E27FC236}">
                <a16:creationId xmlns:a16="http://schemas.microsoft.com/office/drawing/2014/main" id="{19D2FD2D-10EE-4715-A896-F5816036BBB3}"/>
              </a:ext>
            </a:extLst>
          </p:cNvPr>
          <p:cNvPicPr>
            <a:picLocks noChangeAspect="1"/>
          </p:cNvPicPr>
          <p:nvPr/>
        </p:nvPicPr>
        <p:blipFill>
          <a:blip r:embed="rId2"/>
          <a:stretch>
            <a:fillRect/>
          </a:stretch>
        </p:blipFill>
        <p:spPr>
          <a:xfrm>
            <a:off x="382512" y="1249341"/>
            <a:ext cx="7161287" cy="4160859"/>
          </a:xfrm>
          <a:prstGeom prst="rect">
            <a:avLst/>
          </a:prstGeom>
        </p:spPr>
      </p:pic>
    </p:spTree>
    <p:extLst>
      <p:ext uri="{BB962C8B-B14F-4D97-AF65-F5344CB8AC3E}">
        <p14:creationId xmlns:p14="http://schemas.microsoft.com/office/powerpoint/2010/main" val="427322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2D3A-5DB8-4F6B-A45A-0E5A01034933}"/>
              </a:ext>
            </a:extLst>
          </p:cNvPr>
          <p:cNvSpPr>
            <a:spLocks noGrp="1"/>
          </p:cNvSpPr>
          <p:nvPr>
            <p:ph type="title"/>
          </p:nvPr>
        </p:nvSpPr>
        <p:spPr/>
        <p:txBody>
          <a:bodyPr>
            <a:normAutofit/>
          </a:bodyPr>
          <a:lstStyle/>
          <a:p>
            <a:r>
              <a:rPr lang="en-IN" dirty="0"/>
              <a:t>Final Keyword </a:t>
            </a:r>
          </a:p>
        </p:txBody>
      </p:sp>
      <p:sp>
        <p:nvSpPr>
          <p:cNvPr id="3" name="Content Placeholder 2">
            <a:extLst>
              <a:ext uri="{FF2B5EF4-FFF2-40B4-BE49-F238E27FC236}">
                <a16:creationId xmlns:a16="http://schemas.microsoft.com/office/drawing/2014/main" id="{1E90DB40-889B-4BE0-AA78-50B8C428138D}"/>
              </a:ext>
            </a:extLst>
          </p:cNvPr>
          <p:cNvSpPr>
            <a:spLocks noGrp="1"/>
          </p:cNvSpPr>
          <p:nvPr>
            <p:ph idx="1"/>
          </p:nvPr>
        </p:nvSpPr>
        <p:spPr/>
        <p:txBody>
          <a:bodyPr/>
          <a:lstStyle/>
          <a:p>
            <a:pPr algn="just"/>
            <a:r>
              <a:rPr lang="en-US" sz="2400" dirty="0"/>
              <a:t>Final is a keyword in Java that is used to restrict the user and can be used in many respects. Final can be used with:</a:t>
            </a:r>
          </a:p>
          <a:p>
            <a:pPr lvl="1" algn="just"/>
            <a:r>
              <a:rPr lang="en-US" sz="2000" dirty="0"/>
              <a:t>Class</a:t>
            </a:r>
          </a:p>
          <a:p>
            <a:pPr lvl="1" algn="just"/>
            <a:r>
              <a:rPr lang="en-US" sz="2000" dirty="0"/>
              <a:t>Methods</a:t>
            </a:r>
          </a:p>
          <a:p>
            <a:pPr lvl="1" algn="just"/>
            <a:r>
              <a:rPr lang="en-US" sz="2000" dirty="0"/>
              <a:t>Variables</a:t>
            </a:r>
          </a:p>
          <a:p>
            <a:pPr marL="0" indent="0" algn="just">
              <a:buNone/>
            </a:pPr>
            <a:r>
              <a:rPr lang="en-US" sz="2400" b="1" dirty="0"/>
              <a:t>Class declared as final</a:t>
            </a:r>
          </a:p>
          <a:p>
            <a:pPr algn="just"/>
            <a:r>
              <a:rPr lang="en-US" sz="2400" dirty="0"/>
              <a:t>When a class is declared as final, it cannot be extended further. Here is an example what happens within a program</a:t>
            </a:r>
          </a:p>
          <a:p>
            <a:endParaRPr lang="en-US" dirty="0"/>
          </a:p>
          <a:p>
            <a:endParaRPr lang="en-IN" dirty="0"/>
          </a:p>
        </p:txBody>
      </p:sp>
    </p:spTree>
    <p:extLst>
      <p:ext uri="{BB962C8B-B14F-4D97-AF65-F5344CB8AC3E}">
        <p14:creationId xmlns:p14="http://schemas.microsoft.com/office/powerpoint/2010/main" val="350678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F2B2-C366-41EB-910D-073695AC8F8B}"/>
              </a:ext>
            </a:extLst>
          </p:cNvPr>
          <p:cNvSpPr>
            <a:spLocks noGrp="1"/>
          </p:cNvSpPr>
          <p:nvPr>
            <p:ph type="title"/>
          </p:nvPr>
        </p:nvSpPr>
        <p:spPr/>
        <p:txBody>
          <a:bodyPr>
            <a:normAutofit/>
          </a:bodyPr>
          <a:lstStyle/>
          <a:p>
            <a:r>
              <a:rPr lang="en-IN" dirty="0"/>
              <a:t>Final Keyword - Class </a:t>
            </a:r>
          </a:p>
        </p:txBody>
      </p:sp>
      <p:pic>
        <p:nvPicPr>
          <p:cNvPr id="4" name="Content Placeholder 3">
            <a:extLst>
              <a:ext uri="{FF2B5EF4-FFF2-40B4-BE49-F238E27FC236}">
                <a16:creationId xmlns:a16="http://schemas.microsoft.com/office/drawing/2014/main" id="{0C5EB8E1-4138-4C7A-9AAB-DAB3E35136B2}"/>
              </a:ext>
            </a:extLst>
          </p:cNvPr>
          <p:cNvPicPr>
            <a:picLocks noGrp="1" noChangeAspect="1"/>
          </p:cNvPicPr>
          <p:nvPr>
            <p:ph idx="1"/>
          </p:nvPr>
        </p:nvPicPr>
        <p:blipFill>
          <a:blip r:embed="rId2"/>
          <a:stretch>
            <a:fillRect/>
          </a:stretch>
        </p:blipFill>
        <p:spPr>
          <a:xfrm>
            <a:off x="379200" y="1371600"/>
            <a:ext cx="7545600" cy="3962400"/>
          </a:xfrm>
          <a:prstGeom prst="rect">
            <a:avLst/>
          </a:prstGeom>
        </p:spPr>
      </p:pic>
    </p:spTree>
    <p:extLst>
      <p:ext uri="{BB962C8B-B14F-4D97-AF65-F5344CB8AC3E}">
        <p14:creationId xmlns:p14="http://schemas.microsoft.com/office/powerpoint/2010/main" val="297466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DD13-512E-4520-A33E-C63DE4A09994}"/>
              </a:ext>
            </a:extLst>
          </p:cNvPr>
          <p:cNvSpPr>
            <a:spLocks noGrp="1"/>
          </p:cNvSpPr>
          <p:nvPr>
            <p:ph type="title"/>
          </p:nvPr>
        </p:nvSpPr>
        <p:spPr/>
        <p:txBody>
          <a:bodyPr/>
          <a:lstStyle/>
          <a:p>
            <a:r>
              <a:rPr lang="en-IN" dirty="0"/>
              <a:t>Final Keyword - method</a:t>
            </a:r>
          </a:p>
        </p:txBody>
      </p:sp>
      <p:sp>
        <p:nvSpPr>
          <p:cNvPr id="3" name="Content Placeholder 2">
            <a:extLst>
              <a:ext uri="{FF2B5EF4-FFF2-40B4-BE49-F238E27FC236}">
                <a16:creationId xmlns:a16="http://schemas.microsoft.com/office/drawing/2014/main" id="{24F1086F-37B9-4CA3-ACC2-FE5324FE8A36}"/>
              </a:ext>
            </a:extLst>
          </p:cNvPr>
          <p:cNvSpPr>
            <a:spLocks noGrp="1"/>
          </p:cNvSpPr>
          <p:nvPr>
            <p:ph idx="1"/>
          </p:nvPr>
        </p:nvSpPr>
        <p:spPr/>
        <p:txBody>
          <a:bodyPr>
            <a:normAutofit/>
          </a:bodyPr>
          <a:lstStyle/>
          <a:p>
            <a:pPr marL="0" indent="0">
              <a:buNone/>
            </a:pPr>
            <a:r>
              <a:rPr lang="en-US" sz="2400" b="1" dirty="0"/>
              <a:t>Method declared as Final</a:t>
            </a:r>
          </a:p>
          <a:p>
            <a:r>
              <a:rPr lang="en-US" sz="2400" dirty="0"/>
              <a:t>A method declared as final cannot be </a:t>
            </a:r>
            <a:r>
              <a:rPr lang="en-US" sz="2400" b="1" dirty="0"/>
              <a:t>overridden</a:t>
            </a:r>
            <a:r>
              <a:rPr lang="en-US" sz="2400" dirty="0"/>
              <a:t>; this means even when a child class can call the final method of parent class without any issues but the overriding will not be possible. </a:t>
            </a:r>
          </a:p>
          <a:p>
            <a:r>
              <a:rPr lang="en-US" sz="2400" dirty="0"/>
              <a:t>Sample program showing what is not valid within a Java program when a method is declared as final.</a:t>
            </a:r>
          </a:p>
          <a:p>
            <a:endParaRPr lang="en-US" sz="2400" dirty="0"/>
          </a:p>
        </p:txBody>
      </p:sp>
    </p:spTree>
    <p:extLst>
      <p:ext uri="{BB962C8B-B14F-4D97-AF65-F5344CB8AC3E}">
        <p14:creationId xmlns:p14="http://schemas.microsoft.com/office/powerpoint/2010/main" val="3199645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CBD-BFB6-4C9E-BC2F-A21E7EED0DC0}"/>
              </a:ext>
            </a:extLst>
          </p:cNvPr>
          <p:cNvSpPr>
            <a:spLocks noGrp="1"/>
          </p:cNvSpPr>
          <p:nvPr>
            <p:ph type="title"/>
          </p:nvPr>
        </p:nvSpPr>
        <p:spPr/>
        <p:txBody>
          <a:bodyPr/>
          <a:lstStyle/>
          <a:p>
            <a:r>
              <a:rPr lang="en-IN" dirty="0"/>
              <a:t>Final Keyword - method</a:t>
            </a:r>
          </a:p>
        </p:txBody>
      </p:sp>
      <p:pic>
        <p:nvPicPr>
          <p:cNvPr id="4" name="Content Placeholder 3">
            <a:extLst>
              <a:ext uri="{FF2B5EF4-FFF2-40B4-BE49-F238E27FC236}">
                <a16:creationId xmlns:a16="http://schemas.microsoft.com/office/drawing/2014/main" id="{89EA98BC-FE5B-49CA-885C-05DC95B68EDF}"/>
              </a:ext>
            </a:extLst>
          </p:cNvPr>
          <p:cNvPicPr>
            <a:picLocks noGrp="1" noChangeAspect="1"/>
          </p:cNvPicPr>
          <p:nvPr>
            <p:ph idx="1"/>
          </p:nvPr>
        </p:nvPicPr>
        <p:blipFill>
          <a:blip r:embed="rId2"/>
          <a:stretch>
            <a:fillRect/>
          </a:stretch>
        </p:blipFill>
        <p:spPr>
          <a:xfrm>
            <a:off x="379200" y="1295400"/>
            <a:ext cx="8231400" cy="4343400"/>
          </a:xfrm>
          <a:prstGeom prst="rect">
            <a:avLst/>
          </a:prstGeom>
        </p:spPr>
      </p:pic>
    </p:spTree>
    <p:extLst>
      <p:ext uri="{BB962C8B-B14F-4D97-AF65-F5344CB8AC3E}">
        <p14:creationId xmlns:p14="http://schemas.microsoft.com/office/powerpoint/2010/main" val="235118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endParaRPr lang="en-IN" dirty="0"/>
          </a:p>
        </p:txBody>
      </p:sp>
      <p:sp>
        <p:nvSpPr>
          <p:cNvPr id="12" name="Content Placeholder 11"/>
          <p:cNvSpPr>
            <a:spLocks noGrp="1"/>
          </p:cNvSpPr>
          <p:nvPr>
            <p:ph idx="1"/>
          </p:nvPr>
        </p:nvSpPr>
        <p:spPr/>
        <p:txBody>
          <a:bodyPr/>
          <a:lstStyle/>
          <a:p>
            <a:pPr algn="just"/>
            <a:r>
              <a:rPr lang="en-US" dirty="0"/>
              <a:t>A programming language is a set of commands, instructions, and other syntax use to create a software program.</a:t>
            </a:r>
          </a:p>
          <a:p>
            <a:pPr algn="just"/>
            <a:r>
              <a:rPr lang="en-US" dirty="0"/>
              <a:t>Languages that programmers use to write code are called "high-level languages"  or source code.</a:t>
            </a:r>
          </a:p>
          <a:p>
            <a:pPr algn="just"/>
            <a:r>
              <a:rPr lang="en-US" dirty="0"/>
              <a:t>This code can be compiled into a "low-level language," which is recognized directly by the computer hardware.</a:t>
            </a:r>
          </a:p>
          <a:p>
            <a:pPr algn="just"/>
            <a:r>
              <a:rPr lang="en-US" dirty="0"/>
              <a:t>Low-level languages include assembly and machine languages.</a:t>
            </a:r>
          </a:p>
          <a:p>
            <a:pPr algn="just"/>
            <a:r>
              <a:rPr lang="en-US" dirty="0"/>
              <a:t>High-level languages include C++, Java, Perl, and PHP.</a:t>
            </a:r>
          </a:p>
          <a:p>
            <a:pPr algn="just"/>
            <a:r>
              <a:rPr lang="en-US" dirty="0"/>
              <a:t>Most source code must first be compiled in order to run.</a:t>
            </a:r>
            <a:endParaRPr lang="en-IN" dirty="0"/>
          </a:p>
        </p:txBody>
      </p:sp>
    </p:spTree>
    <p:extLst>
      <p:ext uri="{BB962C8B-B14F-4D97-AF65-F5344CB8AC3E}">
        <p14:creationId xmlns:p14="http://schemas.microsoft.com/office/powerpoint/2010/main" val="16544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96BB-313A-4FE7-8B26-A79EA1B5015B}"/>
              </a:ext>
            </a:extLst>
          </p:cNvPr>
          <p:cNvSpPr>
            <a:spLocks noGrp="1"/>
          </p:cNvSpPr>
          <p:nvPr>
            <p:ph type="title"/>
          </p:nvPr>
        </p:nvSpPr>
        <p:spPr/>
        <p:txBody>
          <a:bodyPr/>
          <a:lstStyle/>
          <a:p>
            <a:r>
              <a:rPr lang="en-IN" dirty="0"/>
              <a:t>Final Keyword - variable</a:t>
            </a:r>
          </a:p>
        </p:txBody>
      </p:sp>
      <p:sp>
        <p:nvSpPr>
          <p:cNvPr id="3" name="Content Placeholder 2">
            <a:extLst>
              <a:ext uri="{FF2B5EF4-FFF2-40B4-BE49-F238E27FC236}">
                <a16:creationId xmlns:a16="http://schemas.microsoft.com/office/drawing/2014/main" id="{3CBABE1F-06FF-4876-B552-03B1AA53690E}"/>
              </a:ext>
            </a:extLst>
          </p:cNvPr>
          <p:cNvSpPr>
            <a:spLocks noGrp="1"/>
          </p:cNvSpPr>
          <p:nvPr>
            <p:ph idx="1"/>
          </p:nvPr>
        </p:nvSpPr>
        <p:spPr/>
        <p:txBody>
          <a:bodyPr>
            <a:normAutofit/>
          </a:bodyPr>
          <a:lstStyle/>
          <a:p>
            <a:r>
              <a:rPr lang="en-US" sz="2400" b="1" dirty="0"/>
              <a:t>Java final variable</a:t>
            </a:r>
          </a:p>
          <a:p>
            <a:r>
              <a:rPr lang="en-US" sz="2400" dirty="0"/>
              <a:t>If you make any variable as final, you cannot change the value of final variable(It will be constant).</a:t>
            </a:r>
          </a:p>
          <a:p>
            <a:pPr marL="0" indent="0">
              <a:buNone/>
            </a:pPr>
            <a:r>
              <a:rPr lang="en-IN" sz="2400" dirty="0"/>
              <a:t> </a:t>
            </a:r>
            <a:endParaRPr lang="en-US" sz="2400" dirty="0"/>
          </a:p>
          <a:p>
            <a:endParaRPr lang="en-IN" dirty="0"/>
          </a:p>
        </p:txBody>
      </p:sp>
      <p:pic>
        <p:nvPicPr>
          <p:cNvPr id="4" name="Content Placeholder 3">
            <a:extLst>
              <a:ext uri="{FF2B5EF4-FFF2-40B4-BE49-F238E27FC236}">
                <a16:creationId xmlns:a16="http://schemas.microsoft.com/office/drawing/2014/main" id="{1AB25A20-9ED5-4834-A264-9B59FC48F731}"/>
              </a:ext>
            </a:extLst>
          </p:cNvPr>
          <p:cNvPicPr>
            <a:picLocks noChangeAspect="1"/>
          </p:cNvPicPr>
          <p:nvPr/>
        </p:nvPicPr>
        <p:blipFill>
          <a:blip r:embed="rId2"/>
          <a:stretch>
            <a:fillRect/>
          </a:stretch>
        </p:blipFill>
        <p:spPr>
          <a:xfrm>
            <a:off x="762000" y="2590800"/>
            <a:ext cx="7469400" cy="3421743"/>
          </a:xfrm>
          <a:prstGeom prst="rect">
            <a:avLst/>
          </a:prstGeom>
        </p:spPr>
      </p:pic>
    </p:spTree>
    <p:extLst>
      <p:ext uri="{BB962C8B-B14F-4D97-AF65-F5344CB8AC3E}">
        <p14:creationId xmlns:p14="http://schemas.microsoft.com/office/powerpoint/2010/main" val="1255050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40E8-550A-4A1D-AABA-0AD079AECFBD}"/>
              </a:ext>
            </a:extLst>
          </p:cNvPr>
          <p:cNvSpPr>
            <a:spLocks noGrp="1"/>
          </p:cNvSpPr>
          <p:nvPr>
            <p:ph type="title"/>
          </p:nvPr>
        </p:nvSpPr>
        <p:spPr/>
        <p:txBody>
          <a:bodyPr>
            <a:normAutofit/>
          </a:bodyPr>
          <a:lstStyle/>
          <a:p>
            <a:r>
              <a:rPr lang="en-IN" dirty="0"/>
              <a:t>Abstract Class</a:t>
            </a:r>
          </a:p>
        </p:txBody>
      </p:sp>
      <p:sp>
        <p:nvSpPr>
          <p:cNvPr id="3" name="Content Placeholder 2">
            <a:extLst>
              <a:ext uri="{FF2B5EF4-FFF2-40B4-BE49-F238E27FC236}">
                <a16:creationId xmlns:a16="http://schemas.microsoft.com/office/drawing/2014/main" id="{00C609AB-4640-4201-9D07-37BE152D8086}"/>
              </a:ext>
            </a:extLst>
          </p:cNvPr>
          <p:cNvSpPr>
            <a:spLocks noGrp="1"/>
          </p:cNvSpPr>
          <p:nvPr>
            <p:ph idx="1"/>
          </p:nvPr>
        </p:nvSpPr>
        <p:spPr>
          <a:xfrm>
            <a:off x="379200" y="1491906"/>
            <a:ext cx="11431800" cy="4351338"/>
          </a:xfrm>
        </p:spPr>
        <p:txBody>
          <a:bodyPr>
            <a:normAutofit lnSpcReduction="10000"/>
          </a:bodyPr>
          <a:lstStyle/>
          <a:p>
            <a:pPr algn="just"/>
            <a:r>
              <a:rPr lang="en-US" sz="2400" dirty="0"/>
              <a:t>If a class contain any abstract method then the class is declared as abstract class. An abstract class is never instantiated. It is used to provide abstraction. Although it does not provide 100% abstraction because it can also have concrete method. </a:t>
            </a:r>
          </a:p>
          <a:p>
            <a:pPr algn="just"/>
            <a:r>
              <a:rPr lang="en-US" sz="2400" dirty="0"/>
              <a:t>Method that are declared without any body within an abstract class are called </a:t>
            </a:r>
            <a:r>
              <a:rPr lang="en-US" sz="2400" b="1" dirty="0"/>
              <a:t>abstract method</a:t>
            </a:r>
            <a:r>
              <a:rPr lang="en-US" sz="2400" dirty="0"/>
              <a:t>. </a:t>
            </a:r>
          </a:p>
          <a:p>
            <a:pPr algn="just"/>
            <a:r>
              <a:rPr lang="en-US" sz="2400" dirty="0"/>
              <a:t>The method body will be defined by its subclass. </a:t>
            </a:r>
          </a:p>
          <a:p>
            <a:pPr algn="just"/>
            <a:r>
              <a:rPr lang="en-US" sz="2400" dirty="0"/>
              <a:t>Abstract method can never be final and static. </a:t>
            </a:r>
          </a:p>
          <a:p>
            <a:pPr algn="just"/>
            <a:r>
              <a:rPr lang="en-US" sz="2400" dirty="0"/>
              <a:t>Any class that extends an abstract class must implement all the abstract methods declared by the super class.</a:t>
            </a:r>
          </a:p>
          <a:p>
            <a:pPr marL="0" indent="0" algn="just">
              <a:buNone/>
            </a:pPr>
            <a:r>
              <a:rPr lang="en-US" sz="2400" b="1" dirty="0"/>
              <a:t>Syntax :</a:t>
            </a:r>
          </a:p>
          <a:p>
            <a:pPr algn="just"/>
            <a:r>
              <a:rPr lang="en-US" sz="2400" dirty="0"/>
              <a:t>abstract class </a:t>
            </a:r>
            <a:r>
              <a:rPr lang="en-US" sz="2400" dirty="0" err="1"/>
              <a:t>ClassName</a:t>
            </a:r>
            <a:r>
              <a:rPr lang="en-US" sz="2400" dirty="0"/>
              <a:t> { }</a:t>
            </a:r>
            <a:endParaRPr lang="en-IN" sz="2400" dirty="0"/>
          </a:p>
        </p:txBody>
      </p:sp>
    </p:spTree>
    <p:extLst>
      <p:ext uri="{BB962C8B-B14F-4D97-AF65-F5344CB8AC3E}">
        <p14:creationId xmlns:p14="http://schemas.microsoft.com/office/powerpoint/2010/main" val="176244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07D4-3EF9-40AD-A4B8-2264522A1F86}"/>
              </a:ext>
            </a:extLst>
          </p:cNvPr>
          <p:cNvSpPr>
            <a:spLocks noGrp="1"/>
          </p:cNvSpPr>
          <p:nvPr>
            <p:ph type="title"/>
          </p:nvPr>
        </p:nvSpPr>
        <p:spPr/>
        <p:txBody>
          <a:bodyPr>
            <a:normAutofit/>
          </a:bodyPr>
          <a:lstStyle/>
          <a:p>
            <a:r>
              <a:rPr lang="en-IN" dirty="0"/>
              <a:t>Abstract Class Example</a:t>
            </a:r>
          </a:p>
        </p:txBody>
      </p:sp>
      <p:pic>
        <p:nvPicPr>
          <p:cNvPr id="8" name="Content Placeholder 7">
            <a:extLst>
              <a:ext uri="{FF2B5EF4-FFF2-40B4-BE49-F238E27FC236}">
                <a16:creationId xmlns:a16="http://schemas.microsoft.com/office/drawing/2014/main" id="{D05B5050-3CBA-466C-A959-DACE063C92B7}"/>
              </a:ext>
            </a:extLst>
          </p:cNvPr>
          <p:cNvPicPr>
            <a:picLocks noGrp="1" noChangeAspect="1"/>
          </p:cNvPicPr>
          <p:nvPr>
            <p:ph idx="1"/>
          </p:nvPr>
        </p:nvPicPr>
        <p:blipFill>
          <a:blip r:embed="rId2"/>
          <a:stretch>
            <a:fillRect/>
          </a:stretch>
        </p:blipFill>
        <p:spPr>
          <a:xfrm>
            <a:off x="1556671" y="1023241"/>
            <a:ext cx="10484743" cy="5004082"/>
          </a:xfrm>
          <a:prstGeom prst="rect">
            <a:avLst/>
          </a:prstGeom>
        </p:spPr>
      </p:pic>
      <p:pic>
        <p:nvPicPr>
          <p:cNvPr id="9" name="Picture 8">
            <a:extLst>
              <a:ext uri="{FF2B5EF4-FFF2-40B4-BE49-F238E27FC236}">
                <a16:creationId xmlns:a16="http://schemas.microsoft.com/office/drawing/2014/main" id="{F9A13B6D-8DD9-411A-A205-22CBFE638478}"/>
              </a:ext>
            </a:extLst>
          </p:cNvPr>
          <p:cNvPicPr>
            <a:picLocks noChangeAspect="1"/>
          </p:cNvPicPr>
          <p:nvPr/>
        </p:nvPicPr>
        <p:blipFill>
          <a:blip r:embed="rId3"/>
          <a:stretch>
            <a:fillRect/>
          </a:stretch>
        </p:blipFill>
        <p:spPr>
          <a:xfrm>
            <a:off x="2895600" y="5201346"/>
            <a:ext cx="8143875" cy="1580454"/>
          </a:xfrm>
          <a:prstGeom prst="rect">
            <a:avLst/>
          </a:prstGeom>
        </p:spPr>
      </p:pic>
      <p:sp>
        <p:nvSpPr>
          <p:cNvPr id="3" name="TextBox 2">
            <a:extLst>
              <a:ext uri="{FF2B5EF4-FFF2-40B4-BE49-F238E27FC236}">
                <a16:creationId xmlns:a16="http://schemas.microsoft.com/office/drawing/2014/main" id="{2B93568C-C30B-447E-B9EB-9AFF410A2CE8}"/>
              </a:ext>
            </a:extLst>
          </p:cNvPr>
          <p:cNvSpPr txBox="1"/>
          <p:nvPr/>
        </p:nvSpPr>
        <p:spPr>
          <a:xfrm>
            <a:off x="375571" y="4348546"/>
            <a:ext cx="2362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85152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4B7-C404-4425-82CC-28C61F7EAB2D}"/>
              </a:ext>
            </a:extLst>
          </p:cNvPr>
          <p:cNvSpPr>
            <a:spLocks noGrp="1"/>
          </p:cNvSpPr>
          <p:nvPr>
            <p:ph type="title"/>
          </p:nvPr>
        </p:nvSpPr>
        <p:spPr/>
        <p:txBody>
          <a:bodyPr>
            <a:normAutofit/>
          </a:bodyPr>
          <a:lstStyle/>
          <a:p>
            <a:r>
              <a:rPr lang="en-IN" dirty="0"/>
              <a:t>Abstract Class Example</a:t>
            </a:r>
          </a:p>
        </p:txBody>
      </p:sp>
      <p:pic>
        <p:nvPicPr>
          <p:cNvPr id="4" name="Content Placeholder 3">
            <a:extLst>
              <a:ext uri="{FF2B5EF4-FFF2-40B4-BE49-F238E27FC236}">
                <a16:creationId xmlns:a16="http://schemas.microsoft.com/office/drawing/2014/main" id="{F3EFD28D-CB39-409F-A929-18B40CD70F70}"/>
              </a:ext>
            </a:extLst>
          </p:cNvPr>
          <p:cNvPicPr>
            <a:picLocks noGrp="1" noChangeAspect="1"/>
          </p:cNvPicPr>
          <p:nvPr>
            <p:ph idx="1"/>
          </p:nvPr>
        </p:nvPicPr>
        <p:blipFill>
          <a:blip r:embed="rId2"/>
          <a:stretch>
            <a:fillRect/>
          </a:stretch>
        </p:blipFill>
        <p:spPr>
          <a:xfrm>
            <a:off x="379200" y="1295400"/>
            <a:ext cx="4762500" cy="2886075"/>
          </a:xfrm>
          <a:prstGeom prst="rect">
            <a:avLst/>
          </a:prstGeom>
        </p:spPr>
      </p:pic>
      <p:pic>
        <p:nvPicPr>
          <p:cNvPr id="5" name="Picture 4">
            <a:extLst>
              <a:ext uri="{FF2B5EF4-FFF2-40B4-BE49-F238E27FC236}">
                <a16:creationId xmlns:a16="http://schemas.microsoft.com/office/drawing/2014/main" id="{C7CF0E00-E2AD-455F-A70E-2AE26D5E5D45}"/>
              </a:ext>
            </a:extLst>
          </p:cNvPr>
          <p:cNvPicPr>
            <a:picLocks noChangeAspect="1"/>
          </p:cNvPicPr>
          <p:nvPr/>
        </p:nvPicPr>
        <p:blipFill>
          <a:blip r:embed="rId3"/>
          <a:stretch>
            <a:fillRect/>
          </a:stretch>
        </p:blipFill>
        <p:spPr>
          <a:xfrm>
            <a:off x="379200" y="5181600"/>
            <a:ext cx="7705725" cy="1057275"/>
          </a:xfrm>
          <a:prstGeom prst="rect">
            <a:avLst/>
          </a:prstGeom>
        </p:spPr>
      </p:pic>
      <p:sp>
        <p:nvSpPr>
          <p:cNvPr id="6" name="TextBox 5">
            <a:extLst>
              <a:ext uri="{FF2B5EF4-FFF2-40B4-BE49-F238E27FC236}">
                <a16:creationId xmlns:a16="http://schemas.microsoft.com/office/drawing/2014/main" id="{8BFA5CB4-0C63-4925-8556-C09A760BFA23}"/>
              </a:ext>
            </a:extLst>
          </p:cNvPr>
          <p:cNvSpPr txBox="1"/>
          <p:nvPr/>
        </p:nvSpPr>
        <p:spPr>
          <a:xfrm>
            <a:off x="304800" y="4495800"/>
            <a:ext cx="1906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494940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5055-22CD-4B1A-93E1-3C12239A00F2}"/>
              </a:ext>
            </a:extLst>
          </p:cNvPr>
          <p:cNvSpPr>
            <a:spLocks noGrp="1"/>
          </p:cNvSpPr>
          <p:nvPr>
            <p:ph type="title"/>
          </p:nvPr>
        </p:nvSpPr>
        <p:spPr/>
        <p:txBody>
          <a:bodyPr>
            <a:normAutofit/>
          </a:bodyPr>
          <a:lstStyle/>
          <a:p>
            <a:r>
              <a:rPr lang="en-IN" dirty="0"/>
              <a:t>Interface </a:t>
            </a:r>
          </a:p>
        </p:txBody>
      </p:sp>
      <p:sp>
        <p:nvSpPr>
          <p:cNvPr id="3" name="Content Placeholder 2">
            <a:extLst>
              <a:ext uri="{FF2B5EF4-FFF2-40B4-BE49-F238E27FC236}">
                <a16:creationId xmlns:a16="http://schemas.microsoft.com/office/drawing/2014/main" id="{9F513530-5E15-4E05-AD72-FA3B154C0753}"/>
              </a:ext>
            </a:extLst>
          </p:cNvPr>
          <p:cNvSpPr>
            <a:spLocks noGrp="1"/>
          </p:cNvSpPr>
          <p:nvPr>
            <p:ph idx="1"/>
          </p:nvPr>
        </p:nvSpPr>
        <p:spPr/>
        <p:txBody>
          <a:bodyPr/>
          <a:lstStyle/>
          <a:p>
            <a:pPr algn="just"/>
            <a:r>
              <a:rPr lang="en-US" dirty="0"/>
              <a:t>Interface is a pure abstract class. They are syntactically similar to classes, but you cannot create instance of an Interface and their methods are declared without any body. </a:t>
            </a:r>
          </a:p>
          <a:p>
            <a:pPr algn="just"/>
            <a:r>
              <a:rPr lang="en-US" dirty="0"/>
              <a:t>Interface is used to achieve complete abstraction in Java.</a:t>
            </a:r>
          </a:p>
          <a:p>
            <a:pPr algn="just"/>
            <a:r>
              <a:rPr lang="en-US" dirty="0"/>
              <a:t>Java Interface also </a:t>
            </a:r>
            <a:r>
              <a:rPr lang="en-US" b="1" dirty="0"/>
              <a:t>represents IS-A relationship</a:t>
            </a:r>
            <a:r>
              <a:rPr lang="en-US" dirty="0"/>
              <a:t>.</a:t>
            </a:r>
          </a:p>
          <a:p>
            <a:pPr algn="just"/>
            <a:r>
              <a:rPr lang="en-US" dirty="0"/>
              <a:t>It cannot be instantiated just like abstract class.</a:t>
            </a:r>
          </a:p>
          <a:p>
            <a:pPr marL="0" indent="0" algn="just">
              <a:buNone/>
            </a:pPr>
            <a:r>
              <a:rPr lang="en-US" b="1" dirty="0"/>
              <a:t>Syntax :</a:t>
            </a:r>
          </a:p>
          <a:p>
            <a:pPr marL="0" indent="0" algn="just">
              <a:buNone/>
            </a:pPr>
            <a:r>
              <a:rPr lang="en-US" dirty="0"/>
              <a:t>	interface </a:t>
            </a:r>
            <a:r>
              <a:rPr lang="en-US" dirty="0" err="1"/>
              <a:t>InterfaceName</a:t>
            </a:r>
            <a:r>
              <a:rPr lang="en-US" dirty="0"/>
              <a:t> { }</a:t>
            </a:r>
          </a:p>
          <a:p>
            <a:endParaRPr lang="en-US" dirty="0"/>
          </a:p>
          <a:p>
            <a:endParaRPr lang="en-IN" dirty="0"/>
          </a:p>
        </p:txBody>
      </p:sp>
    </p:spTree>
    <p:extLst>
      <p:ext uri="{BB962C8B-B14F-4D97-AF65-F5344CB8AC3E}">
        <p14:creationId xmlns:p14="http://schemas.microsoft.com/office/powerpoint/2010/main" val="155914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7E70-E01C-4913-9937-A5C607AC0760}"/>
              </a:ext>
            </a:extLst>
          </p:cNvPr>
          <p:cNvSpPr>
            <a:spLocks noGrp="1"/>
          </p:cNvSpPr>
          <p:nvPr>
            <p:ph type="title"/>
          </p:nvPr>
        </p:nvSpPr>
        <p:spPr/>
        <p:txBody>
          <a:bodyPr>
            <a:normAutofit/>
          </a:bodyPr>
          <a:lstStyle/>
          <a:p>
            <a:r>
              <a:rPr lang="en-IN" dirty="0"/>
              <a:t>Interface</a:t>
            </a:r>
          </a:p>
        </p:txBody>
      </p:sp>
      <p:pic>
        <p:nvPicPr>
          <p:cNvPr id="6" name="Content Placeholder 5">
            <a:extLst>
              <a:ext uri="{FF2B5EF4-FFF2-40B4-BE49-F238E27FC236}">
                <a16:creationId xmlns:a16="http://schemas.microsoft.com/office/drawing/2014/main" id="{FFD791B9-2140-4C5E-BCBE-328AA3CBAE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133600"/>
            <a:ext cx="6312159" cy="4190569"/>
          </a:xfrm>
        </p:spPr>
      </p:pic>
      <p:sp>
        <p:nvSpPr>
          <p:cNvPr id="7" name="Rectangle 6">
            <a:extLst>
              <a:ext uri="{FF2B5EF4-FFF2-40B4-BE49-F238E27FC236}">
                <a16:creationId xmlns:a16="http://schemas.microsoft.com/office/drawing/2014/main" id="{E5764EC5-96CB-4825-AA55-E533A3915151}"/>
              </a:ext>
            </a:extLst>
          </p:cNvPr>
          <p:cNvSpPr/>
          <p:nvPr/>
        </p:nvSpPr>
        <p:spPr>
          <a:xfrm>
            <a:off x="609600" y="1469855"/>
            <a:ext cx="112131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mn-cs"/>
              </a:rPr>
              <a:t>NOTE : </a:t>
            </a:r>
            <a:r>
              <a:rPr kumimoji="0" lang="en-US" sz="2400" b="0" i="0" u="none" strike="noStrike" kern="1200" cap="none" spc="0" normalizeH="0" baseline="0" noProof="0" dirty="0">
                <a:ln>
                  <a:noFill/>
                </a:ln>
                <a:solidFill>
                  <a:srgbClr val="000000"/>
                </a:solidFill>
                <a:effectLst/>
                <a:uLnTx/>
                <a:uFillTx/>
                <a:latin typeface="Calibri"/>
                <a:ea typeface="+mn-ea"/>
                <a:cs typeface="+mn-cs"/>
              </a:rPr>
              <a:t>Compiler automatically converts methods of Interface as public and abstract, and the data members as public, static and final by default.</a:t>
            </a:r>
            <a:endParaRPr kumimoji="0" lang="en-IN" sz="24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61236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3532-6EDF-4D5B-9098-2643140973FA}"/>
              </a:ext>
            </a:extLst>
          </p:cNvPr>
          <p:cNvSpPr>
            <a:spLocks noGrp="1"/>
          </p:cNvSpPr>
          <p:nvPr>
            <p:ph type="title"/>
          </p:nvPr>
        </p:nvSpPr>
        <p:spPr/>
        <p:txBody>
          <a:bodyPr>
            <a:normAutofit/>
          </a:bodyPr>
          <a:lstStyle/>
          <a:p>
            <a:r>
              <a:rPr lang="en-IN" dirty="0"/>
              <a:t>Why use Java interface? </a:t>
            </a:r>
          </a:p>
        </p:txBody>
      </p:sp>
      <p:sp>
        <p:nvSpPr>
          <p:cNvPr id="3" name="Content Placeholder 2">
            <a:extLst>
              <a:ext uri="{FF2B5EF4-FFF2-40B4-BE49-F238E27FC236}">
                <a16:creationId xmlns:a16="http://schemas.microsoft.com/office/drawing/2014/main" id="{25121290-42E2-43B7-A7B9-48F757DE15E0}"/>
              </a:ext>
            </a:extLst>
          </p:cNvPr>
          <p:cNvSpPr>
            <a:spLocks noGrp="1"/>
          </p:cNvSpPr>
          <p:nvPr>
            <p:ph idx="1"/>
          </p:nvPr>
        </p:nvSpPr>
        <p:spPr/>
        <p:txBody>
          <a:bodyPr>
            <a:normAutofit/>
          </a:bodyPr>
          <a:lstStyle/>
          <a:p>
            <a:r>
              <a:rPr lang="en-US" dirty="0"/>
              <a:t>It is used to achieve abstraction.</a:t>
            </a:r>
          </a:p>
          <a:p>
            <a:r>
              <a:rPr lang="en-US" dirty="0"/>
              <a:t>By interface, we can support the functionality of multiple inheritance.</a:t>
            </a:r>
          </a:p>
          <a:p>
            <a:pPr marL="0" indent="0">
              <a:buNone/>
            </a:pPr>
            <a:r>
              <a:rPr lang="en-IN" sz="2400" dirty="0"/>
              <a:t> </a:t>
            </a:r>
            <a:r>
              <a:rPr lang="en-IN" dirty="0"/>
              <a:t> </a:t>
            </a:r>
          </a:p>
          <a:p>
            <a:pPr marL="0" indent="0">
              <a:buNone/>
            </a:pPr>
            <a:r>
              <a:rPr lang="en-IN" dirty="0"/>
              <a:t>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242530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0E5-3784-4597-9F96-538226032E31}"/>
              </a:ext>
            </a:extLst>
          </p:cNvPr>
          <p:cNvSpPr>
            <a:spLocks noGrp="1"/>
          </p:cNvSpPr>
          <p:nvPr>
            <p:ph type="title"/>
          </p:nvPr>
        </p:nvSpPr>
        <p:spPr/>
        <p:txBody>
          <a:bodyPr>
            <a:normAutofit/>
          </a:bodyPr>
          <a:lstStyle/>
          <a:p>
            <a:r>
              <a:rPr lang="en-IN" dirty="0"/>
              <a:t>Interface Example</a:t>
            </a:r>
          </a:p>
        </p:txBody>
      </p:sp>
      <p:pic>
        <p:nvPicPr>
          <p:cNvPr id="7" name="Content Placeholder 6">
            <a:extLst>
              <a:ext uri="{FF2B5EF4-FFF2-40B4-BE49-F238E27FC236}">
                <a16:creationId xmlns:a16="http://schemas.microsoft.com/office/drawing/2014/main" id="{FEE104C5-C2F8-4415-B0D5-F66D7EA3167F}"/>
              </a:ext>
            </a:extLst>
          </p:cNvPr>
          <p:cNvPicPr>
            <a:picLocks noGrp="1" noChangeAspect="1"/>
          </p:cNvPicPr>
          <p:nvPr>
            <p:ph idx="1"/>
          </p:nvPr>
        </p:nvPicPr>
        <p:blipFill>
          <a:blip r:embed="rId2"/>
          <a:stretch>
            <a:fillRect/>
          </a:stretch>
        </p:blipFill>
        <p:spPr>
          <a:xfrm>
            <a:off x="228600" y="5044997"/>
            <a:ext cx="7696200" cy="1432003"/>
          </a:xfrm>
          <a:prstGeom prst="rect">
            <a:avLst/>
          </a:prstGeom>
        </p:spPr>
      </p:pic>
      <p:pic>
        <p:nvPicPr>
          <p:cNvPr id="6" name="Picture 5">
            <a:extLst>
              <a:ext uri="{FF2B5EF4-FFF2-40B4-BE49-F238E27FC236}">
                <a16:creationId xmlns:a16="http://schemas.microsoft.com/office/drawing/2014/main" id="{8E010660-DA65-4257-90A4-2638B11D0D6B}"/>
              </a:ext>
            </a:extLst>
          </p:cNvPr>
          <p:cNvPicPr>
            <a:picLocks noChangeAspect="1"/>
          </p:cNvPicPr>
          <p:nvPr/>
        </p:nvPicPr>
        <p:blipFill>
          <a:blip r:embed="rId3"/>
          <a:stretch>
            <a:fillRect/>
          </a:stretch>
        </p:blipFill>
        <p:spPr>
          <a:xfrm>
            <a:off x="77382" y="0"/>
            <a:ext cx="10745168" cy="5509107"/>
          </a:xfrm>
          <a:prstGeom prst="rect">
            <a:avLst/>
          </a:prstGeom>
        </p:spPr>
      </p:pic>
      <p:sp>
        <p:nvSpPr>
          <p:cNvPr id="8" name="TextBox 7">
            <a:extLst>
              <a:ext uri="{FF2B5EF4-FFF2-40B4-BE49-F238E27FC236}">
                <a16:creationId xmlns:a16="http://schemas.microsoft.com/office/drawing/2014/main" id="{5E30552D-E413-4AD7-8CB0-E7EC44880B94}"/>
              </a:ext>
            </a:extLst>
          </p:cNvPr>
          <p:cNvSpPr txBox="1"/>
          <p:nvPr/>
        </p:nvSpPr>
        <p:spPr>
          <a:xfrm>
            <a:off x="228600" y="4644887"/>
            <a:ext cx="2287801"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89353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FAB1-3D28-4787-9FF6-781F13C95F34}"/>
              </a:ext>
            </a:extLst>
          </p:cNvPr>
          <p:cNvSpPr>
            <a:spLocks noGrp="1"/>
          </p:cNvSpPr>
          <p:nvPr>
            <p:ph type="title"/>
          </p:nvPr>
        </p:nvSpPr>
        <p:spPr/>
        <p:txBody>
          <a:bodyPr>
            <a:normAutofit/>
          </a:bodyPr>
          <a:lstStyle/>
          <a:p>
            <a:r>
              <a:rPr lang="en-IN" dirty="0"/>
              <a:t>Interface Another Example</a:t>
            </a:r>
          </a:p>
        </p:txBody>
      </p:sp>
      <p:sp>
        <p:nvSpPr>
          <p:cNvPr id="3" name="Content Placeholder 2">
            <a:extLst>
              <a:ext uri="{FF2B5EF4-FFF2-40B4-BE49-F238E27FC236}">
                <a16:creationId xmlns:a16="http://schemas.microsoft.com/office/drawing/2014/main" id="{E9B28984-1C07-42AA-A080-5F8FEADBAA81}"/>
              </a:ext>
            </a:extLst>
          </p:cNvPr>
          <p:cNvSpPr>
            <a:spLocks noGrp="1"/>
          </p:cNvSpPr>
          <p:nvPr>
            <p:ph idx="1"/>
          </p:nvPr>
        </p:nvSpPr>
        <p:spPr/>
        <p:txBody>
          <a:bodyPr>
            <a:normAutofit/>
          </a:bodyPr>
          <a:lstStyle/>
          <a:p>
            <a:pPr marL="0" indent="0">
              <a:buNone/>
            </a:pPr>
            <a:r>
              <a:rPr lang="en-IN" sz="2400" dirty="0"/>
              <a:t>interface Bank{  </a:t>
            </a:r>
          </a:p>
          <a:p>
            <a:pPr marL="0" indent="0">
              <a:buNone/>
            </a:pPr>
            <a:r>
              <a:rPr lang="en-IN" sz="2400" dirty="0"/>
              <a:t>float </a:t>
            </a:r>
            <a:r>
              <a:rPr lang="en-IN" sz="2400" dirty="0" err="1"/>
              <a:t>rateOfInterest</a:t>
            </a:r>
            <a:r>
              <a:rPr lang="en-IN" sz="2400" dirty="0"/>
              <a:t>();  </a:t>
            </a:r>
          </a:p>
          <a:p>
            <a:pPr marL="0" indent="0">
              <a:buNone/>
            </a:pPr>
            <a:r>
              <a:rPr lang="en-IN" sz="2400" dirty="0"/>
              <a:t>}  </a:t>
            </a:r>
          </a:p>
          <a:p>
            <a:pPr marL="0" indent="0">
              <a:buNone/>
            </a:pPr>
            <a:r>
              <a:rPr lang="en-IN" sz="2400" dirty="0"/>
              <a:t>class SBI implements Bank{  </a:t>
            </a:r>
          </a:p>
          <a:p>
            <a:pPr marL="0" indent="0">
              <a:buNone/>
            </a:pPr>
            <a:r>
              <a:rPr lang="en-IN" sz="2400" dirty="0"/>
              <a:t>public float </a:t>
            </a:r>
            <a:r>
              <a:rPr lang="en-IN" sz="2400" dirty="0" err="1"/>
              <a:t>rateOfInterest</a:t>
            </a:r>
            <a:r>
              <a:rPr lang="en-IN" sz="2400" dirty="0"/>
              <a:t>(){return 9.15f;}  </a:t>
            </a:r>
          </a:p>
          <a:p>
            <a:pPr marL="0" indent="0">
              <a:buNone/>
            </a:pPr>
            <a:r>
              <a:rPr lang="en-IN" sz="2400" dirty="0"/>
              <a:t>}  </a:t>
            </a:r>
          </a:p>
          <a:p>
            <a:pPr marL="0" indent="0">
              <a:buNone/>
            </a:pPr>
            <a:r>
              <a:rPr lang="en-IN" sz="2400" dirty="0"/>
              <a:t>class PNB implements Bank{  </a:t>
            </a:r>
          </a:p>
          <a:p>
            <a:pPr marL="0" indent="0">
              <a:buNone/>
            </a:pPr>
            <a:r>
              <a:rPr lang="en-IN" sz="2400" dirty="0"/>
              <a:t>public float </a:t>
            </a:r>
            <a:r>
              <a:rPr lang="en-IN" sz="2400" dirty="0" err="1"/>
              <a:t>rateOfInterest</a:t>
            </a:r>
            <a:r>
              <a:rPr lang="en-IN" sz="2400" dirty="0"/>
              <a:t>(){return 9.7f;}  </a:t>
            </a:r>
          </a:p>
          <a:p>
            <a:pPr marL="0" indent="0">
              <a:buNone/>
            </a:pPr>
            <a:r>
              <a:rPr lang="en-IN" sz="2400" dirty="0"/>
              <a:t>} </a:t>
            </a:r>
            <a:r>
              <a:rPr lang="en-IN" dirty="0"/>
              <a:t> </a:t>
            </a:r>
          </a:p>
          <a:p>
            <a:endParaRPr lang="en-IN" dirty="0"/>
          </a:p>
        </p:txBody>
      </p:sp>
    </p:spTree>
    <p:extLst>
      <p:ext uri="{BB962C8B-B14F-4D97-AF65-F5344CB8AC3E}">
        <p14:creationId xmlns:p14="http://schemas.microsoft.com/office/powerpoint/2010/main" val="383294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49E7-BAF2-490F-9798-B8B60E94D0B6}"/>
              </a:ext>
            </a:extLst>
          </p:cNvPr>
          <p:cNvSpPr>
            <a:spLocks noGrp="1"/>
          </p:cNvSpPr>
          <p:nvPr>
            <p:ph type="title"/>
          </p:nvPr>
        </p:nvSpPr>
        <p:spPr/>
        <p:txBody>
          <a:bodyPr>
            <a:normAutofit/>
          </a:bodyPr>
          <a:lstStyle/>
          <a:p>
            <a:r>
              <a:rPr lang="en-IN" dirty="0"/>
              <a:t>Interface Another Example</a:t>
            </a:r>
          </a:p>
        </p:txBody>
      </p:sp>
      <p:sp>
        <p:nvSpPr>
          <p:cNvPr id="3" name="Content Placeholder 2">
            <a:extLst>
              <a:ext uri="{FF2B5EF4-FFF2-40B4-BE49-F238E27FC236}">
                <a16:creationId xmlns:a16="http://schemas.microsoft.com/office/drawing/2014/main" id="{FE9ED8CE-18E6-45B3-92D5-8132EAF9CF98}"/>
              </a:ext>
            </a:extLst>
          </p:cNvPr>
          <p:cNvSpPr>
            <a:spLocks noGrp="1"/>
          </p:cNvSpPr>
          <p:nvPr>
            <p:ph idx="1"/>
          </p:nvPr>
        </p:nvSpPr>
        <p:spPr/>
        <p:txBody>
          <a:bodyPr/>
          <a:lstStyle/>
          <a:p>
            <a:pPr marL="0" indent="0">
              <a:buNone/>
            </a:pPr>
            <a:r>
              <a:rPr lang="en-IN" dirty="0"/>
              <a:t>class </a:t>
            </a:r>
            <a:r>
              <a:rPr lang="en-IN" dirty="0" err="1"/>
              <a:t>TestInterface</a:t>
            </a:r>
            <a:r>
              <a:rPr lang="en-IN" dirty="0"/>
              <a:t>{  </a:t>
            </a:r>
          </a:p>
          <a:p>
            <a:pPr marL="0" indent="0">
              <a:buNone/>
            </a:pPr>
            <a:r>
              <a:rPr lang="en-IN" dirty="0"/>
              <a:t>	public static void main(String[] </a:t>
            </a:r>
            <a:r>
              <a:rPr lang="en-IN" dirty="0" err="1"/>
              <a:t>args</a:t>
            </a:r>
            <a:r>
              <a:rPr lang="en-IN" dirty="0"/>
              <a:t>){  </a:t>
            </a:r>
          </a:p>
          <a:p>
            <a:pPr marL="0" indent="0">
              <a:buNone/>
            </a:pPr>
            <a:r>
              <a:rPr lang="en-IN" dirty="0"/>
              <a:t>	Bank bank=new SBI();  </a:t>
            </a:r>
          </a:p>
          <a:p>
            <a:pPr marL="0" indent="0">
              <a:buNone/>
            </a:pPr>
            <a:r>
              <a:rPr lang="en-IN" dirty="0"/>
              <a:t>	</a:t>
            </a:r>
            <a:r>
              <a:rPr lang="en-IN" dirty="0" err="1"/>
              <a:t>System.out.println</a:t>
            </a:r>
            <a:r>
              <a:rPr lang="en-IN" dirty="0"/>
              <a:t>("ROI: "+</a:t>
            </a:r>
            <a:r>
              <a:rPr lang="en-IN" dirty="0" err="1"/>
              <a:t>bank.rateOfInterest</a:t>
            </a:r>
            <a:r>
              <a:rPr lang="en-IN" dirty="0"/>
              <a:t>());  </a:t>
            </a:r>
          </a:p>
          <a:p>
            <a:pPr marL="0" indent="0">
              <a:buNone/>
            </a:pPr>
            <a:r>
              <a:rPr lang="en-IN" dirty="0"/>
              <a:t>	}</a:t>
            </a:r>
          </a:p>
          <a:p>
            <a:pPr marL="0" indent="0">
              <a:buNone/>
            </a:pPr>
            <a:r>
              <a:rPr lang="en-IN" dirty="0"/>
              <a:t>}  </a:t>
            </a:r>
          </a:p>
          <a:p>
            <a:pPr marL="0" indent="0">
              <a:buNone/>
            </a:pPr>
            <a:endParaRPr lang="en-IN" dirty="0"/>
          </a:p>
          <a:p>
            <a:endParaRPr lang="en-IN" dirty="0"/>
          </a:p>
        </p:txBody>
      </p:sp>
    </p:spTree>
    <p:extLst>
      <p:ext uri="{BB962C8B-B14F-4D97-AF65-F5344CB8AC3E}">
        <p14:creationId xmlns:p14="http://schemas.microsoft.com/office/powerpoint/2010/main" val="31106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Programming Languages					cont..</a:t>
            </a:r>
          </a:p>
        </p:txBody>
      </p:sp>
      <p:sp>
        <p:nvSpPr>
          <p:cNvPr id="12" name="Content Placeholder 11"/>
          <p:cNvSpPr>
            <a:spLocks noGrp="1"/>
          </p:cNvSpPr>
          <p:nvPr>
            <p:ph idx="1"/>
          </p:nvPr>
        </p:nvSpPr>
        <p:spPr/>
        <p:txBody>
          <a:bodyPr>
            <a:normAutofit/>
          </a:bodyPr>
          <a:lstStyle/>
          <a:p>
            <a:pPr algn="just"/>
            <a:r>
              <a:rPr lang="en-IN" dirty="0"/>
              <a:t>Object oriented programming</a:t>
            </a:r>
          </a:p>
          <a:p>
            <a:pPr lvl="1" algn="just"/>
            <a:r>
              <a:rPr lang="en-US" dirty="0"/>
              <a:t>Object oriented programming aims to implement real world entities.</a:t>
            </a:r>
          </a:p>
          <a:p>
            <a:pPr lvl="1" algn="just"/>
            <a:r>
              <a:rPr lang="en-US" dirty="0"/>
              <a:t>The main aim of OOP is to bind together the data and the functions that operates on them so that no other part of code can access this data except that function.</a:t>
            </a:r>
          </a:p>
          <a:p>
            <a:pPr lvl="1" algn="just"/>
            <a:r>
              <a:rPr lang="en-US" dirty="0"/>
              <a:t>OOP provides some concepts:</a:t>
            </a:r>
          </a:p>
          <a:p>
            <a:pPr lvl="2"/>
            <a:r>
              <a:rPr lang="en-US" dirty="0"/>
              <a:t>Object</a:t>
            </a:r>
          </a:p>
          <a:p>
            <a:pPr lvl="2"/>
            <a:r>
              <a:rPr lang="en-US" dirty="0"/>
              <a:t>Class</a:t>
            </a:r>
          </a:p>
          <a:p>
            <a:pPr lvl="2"/>
            <a:r>
              <a:rPr lang="en-US" dirty="0"/>
              <a:t>Inheritance</a:t>
            </a:r>
          </a:p>
          <a:p>
            <a:pPr lvl="2"/>
            <a:r>
              <a:rPr lang="en-US" dirty="0"/>
              <a:t>Polymorphism</a:t>
            </a:r>
          </a:p>
          <a:p>
            <a:pPr lvl="2"/>
            <a:r>
              <a:rPr lang="en-US" dirty="0"/>
              <a:t>Abstraction</a:t>
            </a:r>
          </a:p>
          <a:p>
            <a:pPr lvl="2"/>
            <a:r>
              <a:rPr lang="en-US" dirty="0"/>
              <a:t>Encapsulation</a:t>
            </a:r>
            <a:endParaRPr lang="en-IN" dirty="0"/>
          </a:p>
        </p:txBody>
      </p:sp>
    </p:spTree>
    <p:extLst>
      <p:ext uri="{BB962C8B-B14F-4D97-AF65-F5344CB8AC3E}">
        <p14:creationId xmlns:p14="http://schemas.microsoft.com/office/powerpoint/2010/main" val="2481311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59BB-AC50-4183-A1FB-143E49C1CCBA}"/>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F667767B-B359-4BD5-BB57-68DFE3C6C37B}"/>
              </a:ext>
            </a:extLst>
          </p:cNvPr>
          <p:cNvSpPr>
            <a:spLocks noGrp="1"/>
          </p:cNvSpPr>
          <p:nvPr>
            <p:ph idx="1"/>
          </p:nvPr>
        </p:nvSpPr>
        <p:spPr>
          <a:xfrm>
            <a:off x="379200" y="1451975"/>
            <a:ext cx="10515600" cy="4776373"/>
          </a:xfrm>
        </p:spPr>
        <p:txBody>
          <a:bodyPr>
            <a:normAutofit lnSpcReduction="10000"/>
          </a:bodyPr>
          <a:lstStyle/>
          <a:p>
            <a:pPr marL="0" indent="0">
              <a:buNone/>
            </a:pPr>
            <a:r>
              <a:rPr lang="en-US" sz="2400" dirty="0">
                <a:effectLst/>
              </a:rPr>
              <a:t>State True or False.</a:t>
            </a:r>
          </a:p>
          <a:p>
            <a:pPr marL="457200" indent="-457200">
              <a:buFont typeface="+mj-lt"/>
              <a:buAutoNum type="arabicPeriod"/>
            </a:pPr>
            <a:r>
              <a:rPr lang="en-US" sz="2400" dirty="0">
                <a:effectLst/>
              </a:rPr>
              <a:t>The Purpose of </a:t>
            </a:r>
            <a:r>
              <a:rPr lang="en-US" sz="2400" b="1" dirty="0">
                <a:effectLst/>
              </a:rPr>
              <a:t>default constructor </a:t>
            </a:r>
            <a:r>
              <a:rPr lang="en-US" sz="2400" dirty="0">
                <a:effectLst/>
              </a:rPr>
              <a:t>is to provide the default values to the object like 0, null etc. depending on the type.</a:t>
            </a:r>
          </a:p>
          <a:p>
            <a:pPr marL="457200" indent="-457200">
              <a:buFont typeface="+mj-lt"/>
              <a:buAutoNum type="arabicPeriod"/>
            </a:pPr>
            <a:r>
              <a:rPr lang="en-US" sz="2400" b="1" dirty="0"/>
              <a:t>Predict the output:</a:t>
            </a:r>
          </a:p>
          <a:p>
            <a:pPr marL="457200" lvl="1" indent="0">
              <a:buNone/>
            </a:pPr>
            <a:r>
              <a:rPr lang="en-US" dirty="0"/>
              <a:t>public class </a:t>
            </a:r>
            <a:r>
              <a:rPr lang="en-US" dirty="0" err="1"/>
              <a:t>MyDefaultConstructor</a:t>
            </a:r>
            <a:r>
              <a:rPr lang="en-US" dirty="0"/>
              <a:t> {</a:t>
            </a:r>
          </a:p>
          <a:p>
            <a:pPr marL="457200" lvl="1" indent="0">
              <a:buNone/>
            </a:pPr>
            <a:r>
              <a:rPr lang="en-US" dirty="0"/>
              <a:t>	public </a:t>
            </a:r>
            <a:r>
              <a:rPr lang="en-US" dirty="0" err="1"/>
              <a:t>MyDefaultConstructor</a:t>
            </a:r>
            <a:r>
              <a:rPr lang="en-US" dirty="0"/>
              <a:t>( ){</a:t>
            </a:r>
          </a:p>
          <a:p>
            <a:pPr marL="457200" lvl="1" indent="0">
              <a:buNone/>
            </a:pPr>
            <a:r>
              <a:rPr lang="en-US" dirty="0"/>
              <a:t>        	</a:t>
            </a:r>
            <a:r>
              <a:rPr lang="en-US" dirty="0" err="1"/>
              <a:t>System.out.println</a:t>
            </a:r>
            <a:r>
              <a:rPr lang="en-US" dirty="0"/>
              <a:t>("I am inside default constructor...");</a:t>
            </a:r>
          </a:p>
          <a:p>
            <a:pPr marL="457200" lvl="1" indent="0">
              <a:buNone/>
            </a:pPr>
            <a:r>
              <a:rPr lang="en-US" dirty="0"/>
              <a:t>    	}</a:t>
            </a:r>
          </a:p>
          <a:p>
            <a:pPr marL="457200" lvl="1" indent="0">
              <a:buNone/>
            </a:pPr>
            <a:endParaRPr lang="en-US" dirty="0"/>
          </a:p>
          <a:p>
            <a:pPr marL="457200" lvl="1" indent="0">
              <a:buNone/>
            </a:pPr>
            <a:r>
              <a:rPr lang="en-US" dirty="0"/>
              <a:t>	public static void main(String[ ] </a:t>
            </a:r>
            <a:r>
              <a:rPr lang="en-US" dirty="0" err="1"/>
              <a:t>args</a:t>
            </a:r>
            <a:r>
              <a:rPr lang="en-US" dirty="0"/>
              <a:t>){</a:t>
            </a:r>
          </a:p>
          <a:p>
            <a:pPr marL="457200" lvl="1" indent="0">
              <a:buNone/>
            </a:pPr>
            <a:r>
              <a:rPr lang="en-US" dirty="0"/>
              <a:t>           	</a:t>
            </a:r>
            <a:r>
              <a:rPr lang="en-US" dirty="0" err="1"/>
              <a:t>MyDefaultConstructor</a:t>
            </a:r>
            <a:r>
              <a:rPr lang="en-US" dirty="0"/>
              <a:t> mdc = new </a:t>
            </a:r>
            <a:r>
              <a:rPr lang="en-US" dirty="0" err="1"/>
              <a:t>MyDefaultConstructor</a:t>
            </a:r>
            <a:r>
              <a:rPr lang="en-US" dirty="0"/>
              <a:t>();</a:t>
            </a:r>
          </a:p>
          <a:p>
            <a:pPr marL="457200" lvl="1" indent="0">
              <a:buNone/>
            </a:pPr>
            <a:r>
              <a:rPr lang="en-US" dirty="0"/>
              <a:t>      }</a:t>
            </a:r>
          </a:p>
          <a:p>
            <a:pPr marL="457200" lvl="1" indent="0">
              <a:buNone/>
            </a:pPr>
            <a:r>
              <a:rPr lang="en-US" dirty="0"/>
              <a:t>}</a:t>
            </a:r>
          </a:p>
          <a:p>
            <a:pPr marL="0" indent="0">
              <a:buNone/>
            </a:pP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40851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C0D9-87DD-4CA8-9FA2-07D8F8475F48}"/>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31164651-24DA-4B0B-B24D-3847A0372375}"/>
              </a:ext>
            </a:extLst>
          </p:cNvPr>
          <p:cNvSpPr>
            <a:spLocks noGrp="1"/>
          </p:cNvSpPr>
          <p:nvPr>
            <p:ph idx="1"/>
          </p:nvPr>
        </p:nvSpPr>
        <p:spPr>
          <a:xfrm>
            <a:off x="152401" y="1143000"/>
            <a:ext cx="11811000" cy="5562600"/>
          </a:xfrm>
        </p:spPr>
        <p:txBody>
          <a:bodyPr>
            <a:normAutofit/>
          </a:bodyPr>
          <a:lstStyle/>
          <a:p>
            <a:r>
              <a:rPr lang="en-IN" sz="3200" b="1" dirty="0"/>
              <a:t>Is final method inherited?</a:t>
            </a:r>
          </a:p>
          <a:p>
            <a:r>
              <a:rPr lang="en-US" sz="3200" dirty="0"/>
              <a:t>Yes, final method is inherited but you cannot override it.</a:t>
            </a:r>
          </a:p>
          <a:p>
            <a:pPr marL="457200" lvl="1" indent="0">
              <a:buNone/>
            </a:pPr>
            <a:r>
              <a:rPr lang="en-IN" sz="3200" dirty="0"/>
              <a:t>class Bike{  </a:t>
            </a:r>
          </a:p>
          <a:p>
            <a:pPr marL="457200" lvl="1" indent="0">
              <a:buNone/>
            </a:pPr>
            <a:r>
              <a:rPr lang="en-IN" sz="3200" dirty="0"/>
              <a:t>  final void run() {  </a:t>
            </a:r>
            <a:r>
              <a:rPr lang="en-IN" sz="3200" dirty="0" err="1"/>
              <a:t>System.out.println</a:t>
            </a:r>
            <a:r>
              <a:rPr lang="en-IN" sz="3200" dirty="0"/>
              <a:t>("running...");}  </a:t>
            </a:r>
          </a:p>
          <a:p>
            <a:pPr marL="457200" lvl="1" indent="0">
              <a:buNone/>
            </a:pPr>
            <a:r>
              <a:rPr lang="en-IN" sz="3200" dirty="0"/>
              <a:t>}  </a:t>
            </a:r>
          </a:p>
          <a:p>
            <a:pPr marL="457200" lvl="1" indent="0">
              <a:buNone/>
            </a:pPr>
            <a:r>
              <a:rPr lang="en-IN" sz="3200" dirty="0"/>
              <a:t>class Honda2 extends Bike{  </a:t>
            </a:r>
          </a:p>
          <a:p>
            <a:pPr marL="457200" lvl="1" indent="0">
              <a:buNone/>
            </a:pPr>
            <a:r>
              <a:rPr lang="en-IN" sz="3200" dirty="0"/>
              <a:t>   public static void main(String </a:t>
            </a:r>
            <a:r>
              <a:rPr lang="en-IN" sz="3200" dirty="0" err="1"/>
              <a:t>args</a:t>
            </a:r>
            <a:r>
              <a:rPr lang="en-IN" sz="3200" dirty="0"/>
              <a:t>[]){  </a:t>
            </a:r>
          </a:p>
          <a:p>
            <a:pPr marL="457200" lvl="1" indent="0">
              <a:buNone/>
            </a:pPr>
            <a:r>
              <a:rPr lang="en-IN" sz="3200" dirty="0"/>
              <a:t>    new Honda2().run();  </a:t>
            </a:r>
          </a:p>
          <a:p>
            <a:pPr marL="457200" lvl="1" indent="0">
              <a:buNone/>
            </a:pPr>
            <a:r>
              <a:rPr lang="en-IN" sz="3200" dirty="0"/>
              <a:t>   }  </a:t>
            </a:r>
          </a:p>
          <a:p>
            <a:pPr marL="457200" lvl="1" indent="0">
              <a:buNone/>
            </a:pPr>
            <a:r>
              <a:rPr lang="en-IN" sz="3200" dirty="0"/>
              <a:t>}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110627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 Modifiers in java</a:t>
            </a:r>
          </a:p>
        </p:txBody>
      </p:sp>
      <p:sp>
        <p:nvSpPr>
          <p:cNvPr id="12" name="Content Placeholder 11"/>
          <p:cNvSpPr>
            <a:spLocks noGrp="1"/>
          </p:cNvSpPr>
          <p:nvPr>
            <p:ph idx="1"/>
          </p:nvPr>
        </p:nvSpPr>
        <p:spPr/>
        <p:txBody>
          <a:bodyPr>
            <a:normAutofit/>
          </a:bodyPr>
          <a:lstStyle/>
          <a:p>
            <a:pPr algn="just"/>
            <a:r>
              <a:rPr lang="en-US" dirty="0"/>
              <a:t>There are two types of modifiers in java: </a:t>
            </a:r>
          </a:p>
          <a:p>
            <a:pPr lvl="1" algn="just"/>
            <a:r>
              <a:rPr lang="en-US" dirty="0"/>
              <a:t>access modifiers and </a:t>
            </a:r>
          </a:p>
          <a:p>
            <a:pPr lvl="1" algn="just"/>
            <a:r>
              <a:rPr lang="en-US" dirty="0"/>
              <a:t>non-access modifiers.</a:t>
            </a:r>
          </a:p>
          <a:p>
            <a:pPr algn="just"/>
            <a:r>
              <a:rPr lang="en-IN" dirty="0"/>
              <a:t>non-access modifiers such as static, abstract, synchronized, transient etc.</a:t>
            </a:r>
            <a:endParaRPr lang="en-US" dirty="0"/>
          </a:p>
          <a:p>
            <a:pPr algn="just"/>
            <a:r>
              <a:rPr lang="en-US" dirty="0"/>
              <a:t>The access modifiers in java specifies accessibility (scope) of a data member, method, constructor or class.</a:t>
            </a:r>
          </a:p>
          <a:p>
            <a:pPr algn="just"/>
            <a:r>
              <a:rPr lang="en-US" dirty="0"/>
              <a:t>There are 4 types of java access modifiers:</a:t>
            </a:r>
          </a:p>
          <a:p>
            <a:pPr lvl="1" algn="just"/>
            <a:r>
              <a:rPr lang="en-US" dirty="0"/>
              <a:t>private</a:t>
            </a:r>
          </a:p>
          <a:p>
            <a:pPr lvl="1" algn="just"/>
            <a:r>
              <a:rPr lang="en-US" dirty="0"/>
              <a:t>default</a:t>
            </a:r>
          </a:p>
          <a:p>
            <a:pPr lvl="1" algn="just"/>
            <a:r>
              <a:rPr lang="en-US" dirty="0"/>
              <a:t>public</a:t>
            </a:r>
          </a:p>
          <a:p>
            <a:pPr lvl="1" algn="just"/>
            <a:r>
              <a:rPr lang="en-US" dirty="0"/>
              <a:t>protected</a:t>
            </a:r>
          </a:p>
        </p:txBody>
      </p:sp>
    </p:spTree>
    <p:extLst>
      <p:ext uri="{BB962C8B-B14F-4D97-AF65-F5344CB8AC3E}">
        <p14:creationId xmlns:p14="http://schemas.microsoft.com/office/powerpoint/2010/main" val="3322129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private access modifier</a:t>
            </a:r>
          </a:p>
        </p:txBody>
      </p:sp>
      <p:sp>
        <p:nvSpPr>
          <p:cNvPr id="12" name="Content Placeholder 11"/>
          <p:cNvSpPr>
            <a:spLocks noGrp="1"/>
          </p:cNvSpPr>
          <p:nvPr>
            <p:ph idx="1"/>
          </p:nvPr>
        </p:nvSpPr>
        <p:spPr>
          <a:xfrm>
            <a:off x="379199" y="1249340"/>
            <a:ext cx="11345747" cy="5303859"/>
          </a:xfrm>
        </p:spPr>
        <p:txBody>
          <a:bodyPr>
            <a:normAutofit fontScale="85000" lnSpcReduction="20000"/>
          </a:bodyPr>
          <a:lstStyle/>
          <a:p>
            <a:r>
              <a:rPr lang="en-US" dirty="0"/>
              <a:t>The private access modifier is accessible</a:t>
            </a:r>
            <a:r>
              <a:rPr lang="en-US" b="1" dirty="0"/>
              <a:t> only </a:t>
            </a:r>
            <a:r>
              <a:rPr lang="en-US" dirty="0"/>
              <a:t>within class.</a:t>
            </a:r>
          </a:p>
          <a:p>
            <a:r>
              <a:rPr lang="en-US" dirty="0"/>
              <a:t>If private members are accessed from outside the class, there would be compile time error.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a class constructor is private, you </a:t>
            </a:r>
            <a:r>
              <a:rPr lang="en-US" b="1" dirty="0"/>
              <a:t>cannot</a:t>
            </a:r>
            <a:r>
              <a:rPr lang="en-US" dirty="0"/>
              <a:t> create the instance of that class from outside the class.</a:t>
            </a:r>
            <a:endParaRPr lang="en-IN" dirty="0"/>
          </a:p>
        </p:txBody>
      </p:sp>
      <p:pic>
        <p:nvPicPr>
          <p:cNvPr id="3" name="Picture 2">
            <a:extLst>
              <a:ext uri="{FF2B5EF4-FFF2-40B4-BE49-F238E27FC236}">
                <a16:creationId xmlns:a16="http://schemas.microsoft.com/office/drawing/2014/main" id="{FA4EB459-9DC1-43CD-8334-CA463C85B14B}"/>
              </a:ext>
            </a:extLst>
          </p:cNvPr>
          <p:cNvPicPr>
            <a:picLocks noChangeAspect="1"/>
          </p:cNvPicPr>
          <p:nvPr/>
        </p:nvPicPr>
        <p:blipFill>
          <a:blip r:embed="rId2"/>
          <a:stretch>
            <a:fillRect/>
          </a:stretch>
        </p:blipFill>
        <p:spPr>
          <a:xfrm>
            <a:off x="260757" y="2447925"/>
            <a:ext cx="6419850" cy="3133725"/>
          </a:xfrm>
          <a:prstGeom prst="rect">
            <a:avLst/>
          </a:prstGeom>
        </p:spPr>
      </p:pic>
      <p:pic>
        <p:nvPicPr>
          <p:cNvPr id="5" name="Picture 4">
            <a:extLst>
              <a:ext uri="{FF2B5EF4-FFF2-40B4-BE49-F238E27FC236}">
                <a16:creationId xmlns:a16="http://schemas.microsoft.com/office/drawing/2014/main" id="{F9C676BC-0245-4941-B30D-D1CA7F451BF4}"/>
              </a:ext>
            </a:extLst>
          </p:cNvPr>
          <p:cNvPicPr>
            <a:picLocks noChangeAspect="1"/>
          </p:cNvPicPr>
          <p:nvPr/>
        </p:nvPicPr>
        <p:blipFill>
          <a:blip r:embed="rId3"/>
          <a:stretch>
            <a:fillRect/>
          </a:stretch>
        </p:blipFill>
        <p:spPr>
          <a:xfrm>
            <a:off x="6513358" y="2798752"/>
            <a:ext cx="5678642" cy="1828800"/>
          </a:xfrm>
          <a:prstGeom prst="rect">
            <a:avLst/>
          </a:prstGeom>
        </p:spPr>
      </p:pic>
      <p:cxnSp>
        <p:nvCxnSpPr>
          <p:cNvPr id="7" name="Straight Connector 6">
            <a:extLst>
              <a:ext uri="{FF2B5EF4-FFF2-40B4-BE49-F238E27FC236}">
                <a16:creationId xmlns:a16="http://schemas.microsoft.com/office/drawing/2014/main" id="{D9BA9C0D-3C64-44AA-9937-AFAFEA3A3870}"/>
              </a:ext>
            </a:extLst>
          </p:cNvPr>
          <p:cNvCxnSpPr>
            <a:cxnSpLocks/>
          </p:cNvCxnSpPr>
          <p:nvPr/>
        </p:nvCxnSpPr>
        <p:spPr>
          <a:xfrm>
            <a:off x="6457553" y="2447925"/>
            <a:ext cx="0" cy="34290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9" name="Picture 8">
            <a:extLst>
              <a:ext uri="{FF2B5EF4-FFF2-40B4-BE49-F238E27FC236}">
                <a16:creationId xmlns:a16="http://schemas.microsoft.com/office/drawing/2014/main" id="{37CEF84F-25A3-4C16-968D-9D4E54E833C3}"/>
              </a:ext>
            </a:extLst>
          </p:cNvPr>
          <p:cNvPicPr>
            <a:picLocks noChangeAspect="1"/>
          </p:cNvPicPr>
          <p:nvPr/>
        </p:nvPicPr>
        <p:blipFill>
          <a:blip r:embed="rId4"/>
          <a:stretch>
            <a:fillRect/>
          </a:stretch>
        </p:blipFill>
        <p:spPr>
          <a:xfrm>
            <a:off x="6654103" y="5004533"/>
            <a:ext cx="4981575" cy="590550"/>
          </a:xfrm>
          <a:prstGeom prst="rect">
            <a:avLst/>
          </a:prstGeom>
        </p:spPr>
      </p:pic>
    </p:spTree>
    <p:extLst>
      <p:ext uri="{BB962C8B-B14F-4D97-AF65-F5344CB8AC3E}">
        <p14:creationId xmlns:p14="http://schemas.microsoft.com/office/powerpoint/2010/main" val="2196906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default access modifier</a:t>
            </a:r>
          </a:p>
        </p:txBody>
      </p:sp>
      <p:sp>
        <p:nvSpPr>
          <p:cNvPr id="12" name="Content Placeholder 11"/>
          <p:cNvSpPr>
            <a:spLocks noGrp="1"/>
          </p:cNvSpPr>
          <p:nvPr>
            <p:ph idx="1"/>
          </p:nvPr>
        </p:nvSpPr>
        <p:spPr/>
        <p:txBody>
          <a:bodyPr/>
          <a:lstStyle/>
          <a:p>
            <a:r>
              <a:rPr lang="en-US" dirty="0"/>
              <a:t>Don’t mention any modifier, it is treated as default by default. </a:t>
            </a:r>
          </a:p>
          <a:p>
            <a:r>
              <a:rPr lang="en-US" dirty="0"/>
              <a:t>The default modifier is accessible only within package.</a:t>
            </a:r>
            <a:endParaRPr lang="en-IN" dirty="0"/>
          </a:p>
        </p:txBody>
      </p:sp>
      <p:pic>
        <p:nvPicPr>
          <p:cNvPr id="3" name="Picture 2">
            <a:extLst>
              <a:ext uri="{FF2B5EF4-FFF2-40B4-BE49-F238E27FC236}">
                <a16:creationId xmlns:a16="http://schemas.microsoft.com/office/drawing/2014/main" id="{B6AAC394-3525-460A-87F8-51D2C7F2A6C9}"/>
              </a:ext>
            </a:extLst>
          </p:cNvPr>
          <p:cNvPicPr>
            <a:picLocks noChangeAspect="1"/>
          </p:cNvPicPr>
          <p:nvPr/>
        </p:nvPicPr>
        <p:blipFill>
          <a:blip r:embed="rId2"/>
          <a:stretch>
            <a:fillRect/>
          </a:stretch>
        </p:blipFill>
        <p:spPr>
          <a:xfrm>
            <a:off x="228600" y="2362200"/>
            <a:ext cx="6429375" cy="3571875"/>
          </a:xfrm>
          <a:prstGeom prst="rect">
            <a:avLst/>
          </a:prstGeom>
        </p:spPr>
      </p:pic>
      <p:pic>
        <p:nvPicPr>
          <p:cNvPr id="4" name="Picture 3">
            <a:extLst>
              <a:ext uri="{FF2B5EF4-FFF2-40B4-BE49-F238E27FC236}">
                <a16:creationId xmlns:a16="http://schemas.microsoft.com/office/drawing/2014/main" id="{806CECD3-39BD-46D9-9A50-A06DFB017022}"/>
              </a:ext>
            </a:extLst>
          </p:cNvPr>
          <p:cNvPicPr>
            <a:picLocks noChangeAspect="1"/>
          </p:cNvPicPr>
          <p:nvPr/>
        </p:nvPicPr>
        <p:blipFill>
          <a:blip r:embed="rId3"/>
          <a:stretch>
            <a:fillRect/>
          </a:stretch>
        </p:blipFill>
        <p:spPr>
          <a:xfrm>
            <a:off x="6028881" y="2447097"/>
            <a:ext cx="6010719" cy="1924050"/>
          </a:xfrm>
          <a:prstGeom prst="rect">
            <a:avLst/>
          </a:prstGeom>
        </p:spPr>
      </p:pic>
      <p:cxnSp>
        <p:nvCxnSpPr>
          <p:cNvPr id="6" name="Straight Connector 5">
            <a:extLst>
              <a:ext uri="{FF2B5EF4-FFF2-40B4-BE49-F238E27FC236}">
                <a16:creationId xmlns:a16="http://schemas.microsoft.com/office/drawing/2014/main" id="{C8591E0B-B7CA-4062-B853-F505AB467059}"/>
              </a:ext>
            </a:extLst>
          </p:cNvPr>
          <p:cNvCxnSpPr/>
          <p:nvPr/>
        </p:nvCxnSpPr>
        <p:spPr>
          <a:xfrm>
            <a:off x="5618193" y="2362200"/>
            <a:ext cx="0" cy="25146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7" name="Picture 6">
            <a:extLst>
              <a:ext uri="{FF2B5EF4-FFF2-40B4-BE49-F238E27FC236}">
                <a16:creationId xmlns:a16="http://schemas.microsoft.com/office/drawing/2014/main" id="{CC38681D-5CBD-4771-900D-7C3B7152B71A}"/>
              </a:ext>
            </a:extLst>
          </p:cNvPr>
          <p:cNvPicPr>
            <a:picLocks noChangeAspect="1"/>
          </p:cNvPicPr>
          <p:nvPr/>
        </p:nvPicPr>
        <p:blipFill>
          <a:blip r:embed="rId4"/>
          <a:stretch>
            <a:fillRect/>
          </a:stretch>
        </p:blipFill>
        <p:spPr>
          <a:xfrm>
            <a:off x="6762994" y="4748129"/>
            <a:ext cx="5133975" cy="676275"/>
          </a:xfrm>
          <a:prstGeom prst="rect">
            <a:avLst/>
          </a:prstGeom>
        </p:spPr>
      </p:pic>
    </p:spTree>
    <p:extLst>
      <p:ext uri="{BB962C8B-B14F-4D97-AF65-F5344CB8AC3E}">
        <p14:creationId xmlns:p14="http://schemas.microsoft.com/office/powerpoint/2010/main" val="1814552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public access modifier</a:t>
            </a:r>
          </a:p>
        </p:txBody>
      </p:sp>
      <p:sp>
        <p:nvSpPr>
          <p:cNvPr id="12" name="Content Placeholder 11"/>
          <p:cNvSpPr>
            <a:spLocks noGrp="1"/>
          </p:cNvSpPr>
          <p:nvPr>
            <p:ph idx="1"/>
          </p:nvPr>
        </p:nvSpPr>
        <p:spPr/>
        <p:txBody>
          <a:bodyPr/>
          <a:lstStyle/>
          <a:p>
            <a:r>
              <a:rPr lang="en-US" dirty="0"/>
              <a:t>The public access modifier is accessible everywhere. </a:t>
            </a:r>
          </a:p>
          <a:p>
            <a:r>
              <a:rPr lang="en-US" dirty="0"/>
              <a:t>It has the widest scope among all other modifiers.</a:t>
            </a:r>
          </a:p>
          <a:p>
            <a:endParaRPr lang="en-IN" dirty="0"/>
          </a:p>
        </p:txBody>
      </p:sp>
      <p:pic>
        <p:nvPicPr>
          <p:cNvPr id="3" name="Picture 2">
            <a:extLst>
              <a:ext uri="{FF2B5EF4-FFF2-40B4-BE49-F238E27FC236}">
                <a16:creationId xmlns:a16="http://schemas.microsoft.com/office/drawing/2014/main" id="{235E389B-2492-4319-86DA-02BA6D4BDD1B}"/>
              </a:ext>
            </a:extLst>
          </p:cNvPr>
          <p:cNvPicPr>
            <a:picLocks noChangeAspect="1"/>
          </p:cNvPicPr>
          <p:nvPr/>
        </p:nvPicPr>
        <p:blipFill>
          <a:blip r:embed="rId2"/>
          <a:stretch>
            <a:fillRect/>
          </a:stretch>
        </p:blipFill>
        <p:spPr>
          <a:xfrm>
            <a:off x="838200" y="2302669"/>
            <a:ext cx="6238875" cy="2019300"/>
          </a:xfrm>
          <a:prstGeom prst="rect">
            <a:avLst/>
          </a:prstGeom>
        </p:spPr>
      </p:pic>
      <p:pic>
        <p:nvPicPr>
          <p:cNvPr id="4" name="Picture 3">
            <a:extLst>
              <a:ext uri="{FF2B5EF4-FFF2-40B4-BE49-F238E27FC236}">
                <a16:creationId xmlns:a16="http://schemas.microsoft.com/office/drawing/2014/main" id="{13A1B961-D961-4A68-B4D6-2D434FFC5FDA}"/>
              </a:ext>
            </a:extLst>
          </p:cNvPr>
          <p:cNvPicPr>
            <a:picLocks noChangeAspect="1"/>
          </p:cNvPicPr>
          <p:nvPr/>
        </p:nvPicPr>
        <p:blipFill>
          <a:blip r:embed="rId3"/>
          <a:stretch>
            <a:fillRect/>
          </a:stretch>
        </p:blipFill>
        <p:spPr>
          <a:xfrm>
            <a:off x="903318" y="4448920"/>
            <a:ext cx="4714875" cy="2105025"/>
          </a:xfrm>
          <a:prstGeom prst="rect">
            <a:avLst/>
          </a:prstGeom>
        </p:spPr>
      </p:pic>
      <p:pic>
        <p:nvPicPr>
          <p:cNvPr id="5" name="Picture 4">
            <a:extLst>
              <a:ext uri="{FF2B5EF4-FFF2-40B4-BE49-F238E27FC236}">
                <a16:creationId xmlns:a16="http://schemas.microsoft.com/office/drawing/2014/main" id="{6F4A4444-0728-402A-A79C-BEB4E9EBFD87}"/>
              </a:ext>
            </a:extLst>
          </p:cNvPr>
          <p:cNvPicPr>
            <a:picLocks noChangeAspect="1"/>
          </p:cNvPicPr>
          <p:nvPr/>
        </p:nvPicPr>
        <p:blipFill>
          <a:blip r:embed="rId4"/>
          <a:stretch>
            <a:fillRect/>
          </a:stretch>
        </p:blipFill>
        <p:spPr>
          <a:xfrm>
            <a:off x="7182349" y="4648200"/>
            <a:ext cx="4562475" cy="647700"/>
          </a:xfrm>
          <a:prstGeom prst="rect">
            <a:avLst/>
          </a:prstGeom>
        </p:spPr>
      </p:pic>
    </p:spTree>
    <p:extLst>
      <p:ext uri="{BB962C8B-B14F-4D97-AF65-F5344CB8AC3E}">
        <p14:creationId xmlns:p14="http://schemas.microsoft.com/office/powerpoint/2010/main" val="2280753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protected access modifier</a:t>
            </a:r>
          </a:p>
        </p:txBody>
      </p:sp>
      <p:sp>
        <p:nvSpPr>
          <p:cNvPr id="12" name="Content Placeholder 11"/>
          <p:cNvSpPr>
            <a:spLocks noGrp="1"/>
          </p:cNvSpPr>
          <p:nvPr>
            <p:ph idx="1"/>
          </p:nvPr>
        </p:nvSpPr>
        <p:spPr/>
        <p:txBody>
          <a:bodyPr/>
          <a:lstStyle/>
          <a:p>
            <a:r>
              <a:rPr lang="en-US" dirty="0"/>
              <a:t>The protected access modifier is accessible within package and outside the package but through </a:t>
            </a:r>
            <a:r>
              <a:rPr lang="en-US" b="1" dirty="0"/>
              <a:t>inheritance</a:t>
            </a:r>
            <a:r>
              <a:rPr lang="en-US" dirty="0"/>
              <a:t> only.</a:t>
            </a:r>
          </a:p>
          <a:p>
            <a:r>
              <a:rPr lang="en-US" dirty="0"/>
              <a:t>The protected access modifier can be applied on the data member, method and constructor. </a:t>
            </a:r>
          </a:p>
          <a:p>
            <a:r>
              <a:rPr lang="en-US" dirty="0"/>
              <a:t>It can't be applied on the class.</a:t>
            </a:r>
          </a:p>
          <a:p>
            <a:endParaRPr lang="en-IN" dirty="0"/>
          </a:p>
        </p:txBody>
      </p:sp>
      <p:pic>
        <p:nvPicPr>
          <p:cNvPr id="3" name="Picture 2">
            <a:extLst>
              <a:ext uri="{FF2B5EF4-FFF2-40B4-BE49-F238E27FC236}">
                <a16:creationId xmlns:a16="http://schemas.microsoft.com/office/drawing/2014/main" id="{EBF93631-D35A-4CF3-8CE6-FCAA772DDC55}"/>
              </a:ext>
            </a:extLst>
          </p:cNvPr>
          <p:cNvPicPr>
            <a:picLocks noChangeAspect="1"/>
          </p:cNvPicPr>
          <p:nvPr/>
        </p:nvPicPr>
        <p:blipFill>
          <a:blip r:embed="rId2"/>
          <a:stretch>
            <a:fillRect/>
          </a:stretch>
        </p:blipFill>
        <p:spPr>
          <a:xfrm>
            <a:off x="5257800" y="2576513"/>
            <a:ext cx="6572250" cy="3600450"/>
          </a:xfrm>
          <a:prstGeom prst="rect">
            <a:avLst/>
          </a:prstGeom>
        </p:spPr>
      </p:pic>
    </p:spTree>
    <p:extLst>
      <p:ext uri="{BB962C8B-B14F-4D97-AF65-F5344CB8AC3E}">
        <p14:creationId xmlns:p14="http://schemas.microsoft.com/office/powerpoint/2010/main" val="1495882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protected access modifier</a:t>
            </a:r>
          </a:p>
        </p:txBody>
      </p:sp>
      <p:pic>
        <p:nvPicPr>
          <p:cNvPr id="3" name="Content Placeholder 2">
            <a:extLst>
              <a:ext uri="{FF2B5EF4-FFF2-40B4-BE49-F238E27FC236}">
                <a16:creationId xmlns:a16="http://schemas.microsoft.com/office/drawing/2014/main" id="{C6E97983-1184-4B29-922C-17A91240D1F2}"/>
              </a:ext>
            </a:extLst>
          </p:cNvPr>
          <p:cNvPicPr>
            <a:picLocks noGrp="1" noChangeAspect="1"/>
          </p:cNvPicPr>
          <p:nvPr>
            <p:ph idx="1"/>
          </p:nvPr>
        </p:nvPicPr>
        <p:blipFill>
          <a:blip r:embed="rId2"/>
          <a:stretch>
            <a:fillRect/>
          </a:stretch>
        </p:blipFill>
        <p:spPr>
          <a:xfrm>
            <a:off x="609600" y="1295400"/>
            <a:ext cx="7153275" cy="4114800"/>
          </a:xfrm>
          <a:prstGeom prst="rect">
            <a:avLst/>
          </a:prstGeom>
        </p:spPr>
      </p:pic>
      <p:pic>
        <p:nvPicPr>
          <p:cNvPr id="4" name="Picture 3">
            <a:extLst>
              <a:ext uri="{FF2B5EF4-FFF2-40B4-BE49-F238E27FC236}">
                <a16:creationId xmlns:a16="http://schemas.microsoft.com/office/drawing/2014/main" id="{FF02B633-580E-46DF-9D9B-199F8CF41769}"/>
              </a:ext>
            </a:extLst>
          </p:cNvPr>
          <p:cNvPicPr>
            <a:picLocks noChangeAspect="1"/>
          </p:cNvPicPr>
          <p:nvPr/>
        </p:nvPicPr>
        <p:blipFill>
          <a:blip r:embed="rId3"/>
          <a:stretch>
            <a:fillRect/>
          </a:stretch>
        </p:blipFill>
        <p:spPr>
          <a:xfrm>
            <a:off x="6019800" y="5029200"/>
            <a:ext cx="5486400" cy="1219200"/>
          </a:xfrm>
          <a:prstGeom prst="rect">
            <a:avLst/>
          </a:prstGeom>
        </p:spPr>
      </p:pic>
    </p:spTree>
    <p:extLst>
      <p:ext uri="{BB962C8B-B14F-4D97-AF65-F5344CB8AC3E}">
        <p14:creationId xmlns:p14="http://schemas.microsoft.com/office/powerpoint/2010/main" val="397140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access modifiers</a:t>
            </a:r>
          </a:p>
        </p:txBody>
      </p:sp>
      <p:graphicFrame>
        <p:nvGraphicFramePr>
          <p:cNvPr id="3" name="Content Placeholder 2">
            <a:extLst>
              <a:ext uri="{FF2B5EF4-FFF2-40B4-BE49-F238E27FC236}">
                <a16:creationId xmlns:a16="http://schemas.microsoft.com/office/drawing/2014/main" id="{A5EEFFD2-2861-4018-A3F4-EAA4C17698E1}"/>
              </a:ext>
            </a:extLst>
          </p:cNvPr>
          <p:cNvGraphicFramePr>
            <a:graphicFrameLocks noGrp="1"/>
          </p:cNvGraphicFramePr>
          <p:nvPr>
            <p:ph idx="1"/>
            <p:extLst>
              <p:ext uri="{D42A27DB-BD31-4B8C-83A1-F6EECF244321}">
                <p14:modId xmlns:p14="http://schemas.microsoft.com/office/powerpoint/2010/main" val="1074977219"/>
              </p:ext>
            </p:extLst>
          </p:nvPr>
        </p:nvGraphicFramePr>
        <p:xfrm>
          <a:off x="741393" y="1524000"/>
          <a:ext cx="9753600" cy="2484120"/>
        </p:xfrm>
        <a:graphic>
          <a:graphicData uri="http://schemas.openxmlformats.org/drawingml/2006/table">
            <a:tbl>
              <a:tblPr/>
              <a:tblGrid>
                <a:gridCol w="1950720">
                  <a:extLst>
                    <a:ext uri="{9D8B030D-6E8A-4147-A177-3AD203B41FA5}">
                      <a16:colId xmlns:a16="http://schemas.microsoft.com/office/drawing/2014/main" val="1812180928"/>
                    </a:ext>
                  </a:extLst>
                </a:gridCol>
                <a:gridCol w="1950720">
                  <a:extLst>
                    <a:ext uri="{9D8B030D-6E8A-4147-A177-3AD203B41FA5}">
                      <a16:colId xmlns:a16="http://schemas.microsoft.com/office/drawing/2014/main" val="4216041418"/>
                    </a:ext>
                  </a:extLst>
                </a:gridCol>
                <a:gridCol w="1950720">
                  <a:extLst>
                    <a:ext uri="{9D8B030D-6E8A-4147-A177-3AD203B41FA5}">
                      <a16:colId xmlns:a16="http://schemas.microsoft.com/office/drawing/2014/main" val="3866137012"/>
                    </a:ext>
                  </a:extLst>
                </a:gridCol>
                <a:gridCol w="1950720">
                  <a:extLst>
                    <a:ext uri="{9D8B030D-6E8A-4147-A177-3AD203B41FA5}">
                      <a16:colId xmlns:a16="http://schemas.microsoft.com/office/drawing/2014/main" val="1832374810"/>
                    </a:ext>
                  </a:extLst>
                </a:gridCol>
                <a:gridCol w="1950720">
                  <a:extLst>
                    <a:ext uri="{9D8B030D-6E8A-4147-A177-3AD203B41FA5}">
                      <a16:colId xmlns:a16="http://schemas.microsoft.com/office/drawing/2014/main" val="387630300"/>
                    </a:ext>
                  </a:extLst>
                </a:gridCol>
              </a:tblGrid>
              <a:tr h="0">
                <a:tc>
                  <a:txBody>
                    <a:bodyPr/>
                    <a:lstStyle/>
                    <a:p>
                      <a:pPr algn="l" fontAlgn="t"/>
                      <a:r>
                        <a:rPr lang="en-IN" dirty="0">
                          <a:solidFill>
                            <a:srgbClr val="000000"/>
                          </a:solidFill>
                          <a:effectLst/>
                          <a:latin typeface="times new roman" panose="02020603050405020304" pitchFamily="18" charset="0"/>
                        </a:rPr>
                        <a:t>Access Modifier</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within class</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within package</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outside package by subclass only</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outside package</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19697019"/>
                  </a:ext>
                </a:extLst>
              </a:tr>
              <a:tr h="0">
                <a:tc>
                  <a:txBody>
                    <a:bodyPr/>
                    <a:lstStyle/>
                    <a:p>
                      <a:pPr algn="just" fontAlgn="t"/>
                      <a:r>
                        <a:rPr lang="en-IN" b="1">
                          <a:solidFill>
                            <a:srgbClr val="2F4F4F"/>
                          </a:solidFill>
                          <a:effectLst/>
                          <a:latin typeface="verdana" panose="020B0604030504040204" pitchFamily="34" charset="0"/>
                        </a:rPr>
                        <a:t>Private</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05127994"/>
                  </a:ext>
                </a:extLst>
              </a:tr>
              <a:tr h="0">
                <a:tc>
                  <a:txBody>
                    <a:bodyPr/>
                    <a:lstStyle/>
                    <a:p>
                      <a:pPr algn="just" fontAlgn="t"/>
                      <a:r>
                        <a:rPr lang="en-IN" b="1">
                          <a:solidFill>
                            <a:srgbClr val="2F4F4F"/>
                          </a:solidFill>
                          <a:effectLst/>
                          <a:latin typeface="verdana" panose="020B0604030504040204" pitchFamily="34" charset="0"/>
                        </a:rPr>
                        <a:t>Default</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9902945"/>
                  </a:ext>
                </a:extLst>
              </a:tr>
              <a:tr h="0">
                <a:tc>
                  <a:txBody>
                    <a:bodyPr/>
                    <a:lstStyle/>
                    <a:p>
                      <a:pPr algn="just" fontAlgn="t"/>
                      <a:r>
                        <a:rPr lang="en-IN" b="1">
                          <a:solidFill>
                            <a:srgbClr val="2F4F4F"/>
                          </a:solidFill>
                          <a:effectLst/>
                          <a:latin typeface="verdana" panose="020B0604030504040204" pitchFamily="34" charset="0"/>
                        </a:rPr>
                        <a:t>Protected</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28921139"/>
                  </a:ext>
                </a:extLst>
              </a:tr>
              <a:tr h="0">
                <a:tc>
                  <a:txBody>
                    <a:bodyPr/>
                    <a:lstStyle/>
                    <a:p>
                      <a:pPr algn="just" fontAlgn="t"/>
                      <a:r>
                        <a:rPr lang="en-IN" b="1">
                          <a:solidFill>
                            <a:srgbClr val="2F4F4F"/>
                          </a:solidFill>
                          <a:effectLst/>
                          <a:latin typeface="verdana" panose="020B0604030504040204" pitchFamily="34" charset="0"/>
                        </a:rPr>
                        <a:t>Public</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21106934"/>
                  </a:ext>
                </a:extLst>
              </a:tr>
            </a:tbl>
          </a:graphicData>
        </a:graphic>
      </p:graphicFrame>
    </p:spTree>
    <p:extLst>
      <p:ext uri="{BB962C8B-B14F-4D97-AF65-F5344CB8AC3E}">
        <p14:creationId xmlns:p14="http://schemas.microsoft.com/office/powerpoint/2010/main" val="1692074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null in Java							</a:t>
            </a:r>
          </a:p>
        </p:txBody>
      </p:sp>
      <p:sp>
        <p:nvSpPr>
          <p:cNvPr id="12" name="Content Placeholder 11"/>
          <p:cNvSpPr>
            <a:spLocks noGrp="1"/>
          </p:cNvSpPr>
          <p:nvPr>
            <p:ph idx="1"/>
          </p:nvPr>
        </p:nvSpPr>
        <p:spPr/>
        <p:txBody>
          <a:bodyPr/>
          <a:lstStyle/>
          <a:p>
            <a:pPr lvl="1"/>
            <a:r>
              <a:rPr lang="en-US" dirty="0"/>
              <a:t>‘null’ is literal in Java and keyword in java. </a:t>
            </a:r>
          </a:p>
          <a:p>
            <a:pPr lvl="1"/>
            <a:r>
              <a:rPr lang="en-US" dirty="0"/>
              <a:t>Every class is instantiated ( new  </a:t>
            </a:r>
            <a:r>
              <a:rPr lang="en-US" dirty="0" err="1"/>
              <a:t>ClassName</a:t>
            </a:r>
            <a:r>
              <a:rPr lang="en-US" dirty="0"/>
              <a:t>( ) ) and memory is created in heap and referred to a variable of that class or parent class. </a:t>
            </a:r>
          </a:p>
          <a:p>
            <a:pPr marL="914400" lvl="2" indent="0">
              <a:buNone/>
            </a:pPr>
            <a:r>
              <a:rPr lang="en-US" dirty="0"/>
              <a:t>Example : </a:t>
            </a:r>
            <a:r>
              <a:rPr lang="en-US" dirty="0" err="1"/>
              <a:t>ClassName</a:t>
            </a:r>
            <a:r>
              <a:rPr lang="en-US" dirty="0"/>
              <a:t>  </a:t>
            </a:r>
            <a:r>
              <a:rPr lang="en-US" dirty="0" err="1"/>
              <a:t>referenceVariable</a:t>
            </a:r>
            <a:r>
              <a:rPr lang="en-US" dirty="0"/>
              <a:t> = new  </a:t>
            </a:r>
            <a:r>
              <a:rPr lang="en-US" dirty="0" err="1"/>
              <a:t>ClassName</a:t>
            </a:r>
            <a:r>
              <a:rPr lang="en-US" dirty="0"/>
              <a:t>( ) ;</a:t>
            </a:r>
            <a:r>
              <a:rPr lang="en-IN" dirty="0"/>
              <a:t> // Object reference </a:t>
            </a:r>
          </a:p>
          <a:p>
            <a:pPr lvl="1"/>
            <a:r>
              <a:rPr lang="en-US" dirty="0"/>
              <a:t>To dereference the object reference we use ‘null’.</a:t>
            </a:r>
          </a:p>
          <a:p>
            <a:pPr marL="457200" lvl="1" indent="0">
              <a:buNone/>
            </a:pPr>
            <a:r>
              <a:rPr lang="en-US" dirty="0"/>
              <a:t>	Example : </a:t>
            </a:r>
            <a:r>
              <a:rPr lang="en-US" dirty="0" err="1"/>
              <a:t>referenceVariable</a:t>
            </a:r>
            <a:r>
              <a:rPr lang="en-US" dirty="0"/>
              <a:t> = null ; </a:t>
            </a:r>
          </a:p>
          <a:p>
            <a:pPr lvl="1"/>
            <a:r>
              <a:rPr lang="en-US" dirty="0"/>
              <a:t>In Java, null is associated with </a:t>
            </a:r>
            <a:r>
              <a:rPr lang="en-US" dirty="0" err="1"/>
              <a:t>java.lang.NullPointerException</a:t>
            </a:r>
            <a:endParaRPr lang="en-US" dirty="0"/>
          </a:p>
        </p:txBody>
      </p:sp>
      <p:pic>
        <p:nvPicPr>
          <p:cNvPr id="3" name="Picture 2">
            <a:extLst>
              <a:ext uri="{FF2B5EF4-FFF2-40B4-BE49-F238E27FC236}">
                <a16:creationId xmlns:a16="http://schemas.microsoft.com/office/drawing/2014/main" id="{2DA22CF5-FC12-4C40-8954-6CF0A73C6DEE}"/>
              </a:ext>
            </a:extLst>
          </p:cNvPr>
          <p:cNvPicPr>
            <a:picLocks noChangeAspect="1"/>
          </p:cNvPicPr>
          <p:nvPr/>
        </p:nvPicPr>
        <p:blipFill>
          <a:blip r:embed="rId2"/>
          <a:stretch>
            <a:fillRect/>
          </a:stretch>
        </p:blipFill>
        <p:spPr>
          <a:xfrm>
            <a:off x="2667000" y="3989170"/>
            <a:ext cx="7086600" cy="2635312"/>
          </a:xfrm>
          <a:prstGeom prst="rect">
            <a:avLst/>
          </a:prstGeom>
        </p:spPr>
      </p:pic>
    </p:spTree>
    <p:extLst>
      <p:ext uri="{BB962C8B-B14F-4D97-AF65-F5344CB8AC3E}">
        <p14:creationId xmlns:p14="http://schemas.microsoft.com/office/powerpoint/2010/main" val="398568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36EE-2046-4775-92DC-AC5AE223B496}"/>
              </a:ext>
            </a:extLst>
          </p:cNvPr>
          <p:cNvSpPr>
            <a:spLocks noGrp="1"/>
          </p:cNvSpPr>
          <p:nvPr>
            <p:ph type="title"/>
          </p:nvPr>
        </p:nvSpPr>
        <p:spPr/>
        <p:txBody>
          <a:bodyPr>
            <a:normAutofit/>
          </a:bodyPr>
          <a:lstStyle/>
          <a:p>
            <a:r>
              <a:rPr lang="en-IN" dirty="0">
                <a:effectLst/>
              </a:rPr>
              <a:t>Class</a:t>
            </a:r>
            <a:endParaRPr lang="en-IN" dirty="0"/>
          </a:p>
        </p:txBody>
      </p:sp>
      <p:sp>
        <p:nvSpPr>
          <p:cNvPr id="3" name="Content Placeholder 2">
            <a:extLst>
              <a:ext uri="{FF2B5EF4-FFF2-40B4-BE49-F238E27FC236}">
                <a16:creationId xmlns:a16="http://schemas.microsoft.com/office/drawing/2014/main" id="{98B64A2A-1D21-40CA-A945-7A338BC492E4}"/>
              </a:ext>
            </a:extLst>
          </p:cNvPr>
          <p:cNvSpPr>
            <a:spLocks noGrp="1"/>
          </p:cNvSpPr>
          <p:nvPr>
            <p:ph idx="1"/>
          </p:nvPr>
        </p:nvSpPr>
        <p:spPr/>
        <p:txBody>
          <a:bodyPr>
            <a:normAutofit/>
          </a:bodyPr>
          <a:lstStyle/>
          <a:p>
            <a:pPr algn="just"/>
            <a:r>
              <a:rPr lang="en-US" dirty="0"/>
              <a:t>A class is a group of objects which have common properties. </a:t>
            </a:r>
          </a:p>
          <a:p>
            <a:pPr algn="just"/>
            <a:r>
              <a:rPr lang="en-US" dirty="0"/>
              <a:t>Class is a template or blueprint from which objects are created. It is a logical entity.</a:t>
            </a:r>
          </a:p>
          <a:p>
            <a:pPr algn="just"/>
            <a:r>
              <a:rPr lang="en-US" dirty="0"/>
              <a:t>A class in Java can contain:</a:t>
            </a:r>
          </a:p>
          <a:p>
            <a:pPr lvl="1" algn="just"/>
            <a:r>
              <a:rPr lang="en-US" dirty="0"/>
              <a:t>Fields / variables / Attributes / state</a:t>
            </a:r>
          </a:p>
          <a:p>
            <a:pPr lvl="1" algn="just"/>
            <a:r>
              <a:rPr lang="en-US" dirty="0"/>
              <a:t>Methods / Functions / Behavior </a:t>
            </a:r>
          </a:p>
          <a:p>
            <a:pPr lvl="1" algn="just"/>
            <a:r>
              <a:rPr lang="en-US" dirty="0"/>
              <a:t>Constructors</a:t>
            </a:r>
          </a:p>
          <a:p>
            <a:pPr lvl="1" algn="just"/>
            <a:r>
              <a:rPr lang="en-US" dirty="0"/>
              <a:t>Blocks</a:t>
            </a:r>
          </a:p>
          <a:p>
            <a:pPr lvl="1" algn="just"/>
            <a:r>
              <a:rPr lang="en-US" dirty="0"/>
              <a:t>Nested class</a:t>
            </a:r>
          </a:p>
          <a:p>
            <a:pPr algn="just"/>
            <a:r>
              <a:rPr lang="en-US" dirty="0"/>
              <a:t>Class is a user defined data type like structures and unions in C.</a:t>
            </a:r>
            <a:endParaRPr lang="en-IN" dirty="0"/>
          </a:p>
        </p:txBody>
      </p:sp>
    </p:spTree>
    <p:extLst>
      <p:ext uri="{BB962C8B-B14F-4D97-AF65-F5344CB8AC3E}">
        <p14:creationId xmlns:p14="http://schemas.microsoft.com/office/powerpoint/2010/main" val="3880105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err="1"/>
              <a:t>instanceof</a:t>
            </a:r>
            <a:r>
              <a:rPr lang="en-IN" dirty="0"/>
              <a:t> operator</a:t>
            </a:r>
            <a:br>
              <a:rPr lang="en-IN" dirty="0"/>
            </a:br>
            <a:r>
              <a:rPr lang="en-IN" dirty="0"/>
              <a:t>					</a:t>
            </a:r>
          </a:p>
        </p:txBody>
      </p:sp>
      <p:sp>
        <p:nvSpPr>
          <p:cNvPr id="12" name="Content Placeholder 11"/>
          <p:cNvSpPr>
            <a:spLocks noGrp="1"/>
          </p:cNvSpPr>
          <p:nvPr>
            <p:ph idx="1"/>
          </p:nvPr>
        </p:nvSpPr>
        <p:spPr/>
        <p:txBody>
          <a:bodyPr/>
          <a:lstStyle/>
          <a:p>
            <a:r>
              <a:rPr lang="en-US" dirty="0"/>
              <a:t>The java </a:t>
            </a:r>
            <a:r>
              <a:rPr lang="en-US" dirty="0" err="1"/>
              <a:t>instanceof</a:t>
            </a:r>
            <a:r>
              <a:rPr lang="en-US" dirty="0"/>
              <a:t> operator is used to test whether the object is an instance of the specified type (class or subclass or interface).</a:t>
            </a:r>
          </a:p>
          <a:p>
            <a:pPr lvl="1"/>
            <a:endParaRPr lang="en-IN" dirty="0"/>
          </a:p>
        </p:txBody>
      </p:sp>
      <p:pic>
        <p:nvPicPr>
          <p:cNvPr id="3" name="Picture 2">
            <a:extLst>
              <a:ext uri="{FF2B5EF4-FFF2-40B4-BE49-F238E27FC236}">
                <a16:creationId xmlns:a16="http://schemas.microsoft.com/office/drawing/2014/main" id="{7B49DBC5-F0CA-4E52-A9B3-3D0138D5941C}"/>
              </a:ext>
            </a:extLst>
          </p:cNvPr>
          <p:cNvPicPr>
            <a:picLocks noChangeAspect="1"/>
          </p:cNvPicPr>
          <p:nvPr/>
        </p:nvPicPr>
        <p:blipFill>
          <a:blip r:embed="rId2"/>
          <a:stretch>
            <a:fillRect/>
          </a:stretch>
        </p:blipFill>
        <p:spPr>
          <a:xfrm>
            <a:off x="1447800" y="2285984"/>
            <a:ext cx="8620125" cy="2971816"/>
          </a:xfrm>
          <a:prstGeom prst="rect">
            <a:avLst/>
          </a:prstGeom>
        </p:spPr>
      </p:pic>
      <p:pic>
        <p:nvPicPr>
          <p:cNvPr id="4" name="Picture 3">
            <a:extLst>
              <a:ext uri="{FF2B5EF4-FFF2-40B4-BE49-F238E27FC236}">
                <a16:creationId xmlns:a16="http://schemas.microsoft.com/office/drawing/2014/main" id="{55DE5526-7BE1-4450-830E-D488D6C56877}"/>
              </a:ext>
            </a:extLst>
          </p:cNvPr>
          <p:cNvPicPr>
            <a:picLocks noChangeAspect="1"/>
          </p:cNvPicPr>
          <p:nvPr/>
        </p:nvPicPr>
        <p:blipFill>
          <a:blip r:embed="rId3"/>
          <a:stretch>
            <a:fillRect/>
          </a:stretch>
        </p:blipFill>
        <p:spPr>
          <a:xfrm>
            <a:off x="5257800" y="5436705"/>
            <a:ext cx="5048250" cy="681782"/>
          </a:xfrm>
          <a:prstGeom prst="rect">
            <a:avLst/>
          </a:prstGeom>
        </p:spPr>
      </p:pic>
    </p:spTree>
    <p:extLst>
      <p:ext uri="{BB962C8B-B14F-4D97-AF65-F5344CB8AC3E}">
        <p14:creationId xmlns:p14="http://schemas.microsoft.com/office/powerpoint/2010/main" val="3301415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a:t>
            </a:r>
          </a:p>
        </p:txBody>
      </p:sp>
      <p:sp>
        <p:nvSpPr>
          <p:cNvPr id="12" name="Content Placeholder 11"/>
          <p:cNvSpPr>
            <a:spLocks noGrp="1"/>
          </p:cNvSpPr>
          <p:nvPr>
            <p:ph idx="1"/>
          </p:nvPr>
        </p:nvSpPr>
        <p:spPr/>
        <p:txBody>
          <a:bodyPr/>
          <a:lstStyle/>
          <a:p>
            <a:r>
              <a:rPr lang="en-US" dirty="0"/>
              <a:t>An object stores its state in fields / variable</a:t>
            </a:r>
            <a:r>
              <a:rPr lang="en-IN" dirty="0"/>
              <a:t>. Example : </a:t>
            </a:r>
            <a:r>
              <a:rPr lang="en-IN" dirty="0" err="1"/>
              <a:t>int</a:t>
            </a:r>
            <a:r>
              <a:rPr lang="en-IN" dirty="0"/>
              <a:t> speed = 0;</a:t>
            </a:r>
          </a:p>
          <a:p>
            <a:r>
              <a:rPr lang="en-US" dirty="0"/>
              <a:t>Are fields assigned a default value if they are not explicitly initialized.</a:t>
            </a:r>
          </a:p>
          <a:p>
            <a:r>
              <a:rPr lang="en-IN" dirty="0"/>
              <a:t>Kinds of variables:</a:t>
            </a:r>
          </a:p>
          <a:p>
            <a:pPr lvl="1"/>
            <a:r>
              <a:rPr lang="en-IN" b="1" dirty="0"/>
              <a:t>Instance Variables (Non-Static Fields).</a:t>
            </a:r>
          </a:p>
          <a:p>
            <a:pPr lvl="1"/>
            <a:r>
              <a:rPr lang="en-IN" b="1" dirty="0"/>
              <a:t>Class Variables (Static Fields).</a:t>
            </a:r>
            <a:endParaRPr lang="en-IN" dirty="0"/>
          </a:p>
          <a:p>
            <a:pPr lvl="1"/>
            <a:r>
              <a:rPr lang="en-IN" b="1" dirty="0"/>
              <a:t>Local Variables.</a:t>
            </a:r>
          </a:p>
          <a:p>
            <a:endParaRPr lang="en-IN" dirty="0"/>
          </a:p>
          <a:p>
            <a:r>
              <a:rPr lang="en-US" dirty="0"/>
              <a:t>"non-static fields", that is, fields declared without the static keyword. Non-static fields are also known as instance variables because their values are unique to each instance of a class.</a:t>
            </a:r>
          </a:p>
        </p:txBody>
      </p:sp>
    </p:spTree>
    <p:extLst>
      <p:ext uri="{BB962C8B-B14F-4D97-AF65-F5344CB8AC3E}">
        <p14:creationId xmlns:p14="http://schemas.microsoft.com/office/powerpoint/2010/main" val="664293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a:t>
            </a:r>
          </a:p>
        </p:txBody>
      </p:sp>
      <p:sp>
        <p:nvSpPr>
          <p:cNvPr id="12" name="Content Placeholder 11"/>
          <p:cNvSpPr>
            <a:spLocks noGrp="1"/>
          </p:cNvSpPr>
          <p:nvPr>
            <p:ph idx="1"/>
          </p:nvPr>
        </p:nvSpPr>
        <p:spPr/>
        <p:txBody>
          <a:bodyPr>
            <a:normAutofit lnSpcReduction="10000"/>
          </a:bodyPr>
          <a:lstStyle/>
          <a:p>
            <a:r>
              <a:rPr lang="en-US" dirty="0"/>
              <a:t>A </a:t>
            </a:r>
            <a:r>
              <a:rPr lang="en-US" b="1" dirty="0"/>
              <a:t>class variable </a:t>
            </a:r>
            <a:r>
              <a:rPr lang="en-US" dirty="0"/>
              <a:t>is any field declared with the </a:t>
            </a:r>
            <a:r>
              <a:rPr lang="en-US" b="1" dirty="0"/>
              <a:t>static</a:t>
            </a:r>
            <a:r>
              <a:rPr lang="en-US" dirty="0"/>
              <a:t> modifier; this tells the compiler that there is exactly </a:t>
            </a:r>
            <a:r>
              <a:rPr lang="en-US" b="1" dirty="0"/>
              <a:t>one</a:t>
            </a:r>
            <a:r>
              <a:rPr lang="en-US" dirty="0"/>
              <a:t> copy of this variable in existence, regardless of how many times the class has been instantiated. </a:t>
            </a:r>
          </a:p>
          <a:p>
            <a:pPr marL="0" indent="0">
              <a:buNone/>
            </a:pPr>
            <a:r>
              <a:rPr lang="en-IN" dirty="0"/>
              <a:t>	static </a:t>
            </a:r>
            <a:r>
              <a:rPr lang="en-IN" dirty="0" err="1"/>
              <a:t>int</a:t>
            </a:r>
            <a:r>
              <a:rPr lang="en-IN" dirty="0"/>
              <a:t> </a:t>
            </a:r>
            <a:r>
              <a:rPr lang="en-IN" dirty="0" err="1"/>
              <a:t>empNo</a:t>
            </a:r>
            <a:r>
              <a:rPr lang="en-IN" dirty="0"/>
              <a:t> = 6;</a:t>
            </a:r>
          </a:p>
          <a:p>
            <a:r>
              <a:rPr lang="en-US" dirty="0"/>
              <a:t>A</a:t>
            </a:r>
            <a:r>
              <a:rPr lang="en-IN" b="1" dirty="0"/>
              <a:t> Local Variables</a:t>
            </a:r>
            <a:r>
              <a:rPr lang="en-US" dirty="0"/>
              <a:t> : variable declared inside the body of the method is called local variable. Variable available only within that method.</a:t>
            </a:r>
          </a:p>
          <a:p>
            <a:pPr marL="457200" lvl="1" indent="0">
              <a:buNone/>
            </a:pPr>
            <a:r>
              <a:rPr lang="en-IN" dirty="0"/>
              <a:t>	class Employee{  </a:t>
            </a:r>
          </a:p>
          <a:p>
            <a:pPr marL="914400" lvl="2" indent="0">
              <a:buNone/>
            </a:pPr>
            <a:r>
              <a:rPr lang="en-IN" dirty="0"/>
              <a:t>	private </a:t>
            </a:r>
            <a:r>
              <a:rPr lang="en-IN" dirty="0" err="1"/>
              <a:t>int</a:t>
            </a:r>
            <a:r>
              <a:rPr lang="en-IN" dirty="0"/>
              <a:t> </a:t>
            </a:r>
            <a:r>
              <a:rPr lang="en-IN" dirty="0" err="1"/>
              <a:t>empNo</a:t>
            </a:r>
            <a:r>
              <a:rPr lang="en-IN" dirty="0"/>
              <a:t> =10;		  //instance variable  </a:t>
            </a:r>
          </a:p>
          <a:p>
            <a:pPr marL="914400" lvl="2" indent="0">
              <a:buNone/>
            </a:pPr>
            <a:r>
              <a:rPr lang="en-IN" dirty="0"/>
              <a:t>	static float  </a:t>
            </a:r>
            <a:r>
              <a:rPr lang="en-IN" dirty="0" err="1"/>
              <a:t>basicSalary</a:t>
            </a:r>
            <a:r>
              <a:rPr lang="en-IN" dirty="0"/>
              <a:t> = 5000f;        //static variable  </a:t>
            </a:r>
          </a:p>
          <a:p>
            <a:pPr marL="914400" lvl="2" indent="0">
              <a:buNone/>
            </a:pPr>
            <a:r>
              <a:rPr lang="en-IN" dirty="0"/>
              <a:t>	public void method(){  </a:t>
            </a:r>
          </a:p>
          <a:p>
            <a:pPr marL="914400" lvl="2" indent="0">
              <a:buNone/>
            </a:pPr>
            <a:r>
              <a:rPr lang="en-IN" dirty="0"/>
              <a:t>		</a:t>
            </a:r>
            <a:r>
              <a:rPr lang="en-IN" dirty="0" err="1"/>
              <a:t>int</a:t>
            </a:r>
            <a:r>
              <a:rPr lang="en-IN" dirty="0"/>
              <a:t> n=90;	   	//local variable  </a:t>
            </a:r>
          </a:p>
          <a:p>
            <a:pPr marL="914400" lvl="2" indent="0">
              <a:buNone/>
            </a:pPr>
            <a:r>
              <a:rPr lang="en-IN" dirty="0"/>
              <a:t>		}  </a:t>
            </a:r>
          </a:p>
          <a:p>
            <a:pPr marL="457200" lvl="1" indent="0">
              <a:buNone/>
            </a:pPr>
            <a:r>
              <a:rPr lang="en-IN" dirty="0"/>
              <a:t>	}//end of class </a:t>
            </a:r>
          </a:p>
        </p:txBody>
      </p:sp>
    </p:spTree>
    <p:extLst>
      <p:ext uri="{BB962C8B-B14F-4D97-AF65-F5344CB8AC3E}">
        <p14:creationId xmlns:p14="http://schemas.microsoft.com/office/powerpoint/2010/main" val="1253113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Eclipse Generating Code </a:t>
            </a:r>
          </a:p>
        </p:txBody>
      </p:sp>
      <p:sp>
        <p:nvSpPr>
          <p:cNvPr id="12" name="Content Placeholder 11"/>
          <p:cNvSpPr>
            <a:spLocks noGrp="1"/>
          </p:cNvSpPr>
          <p:nvPr>
            <p:ph idx="1"/>
          </p:nvPr>
        </p:nvSpPr>
        <p:spPr/>
        <p:txBody>
          <a:bodyPr/>
          <a:lstStyle/>
          <a:p>
            <a:r>
              <a:rPr lang="en-US" dirty="0"/>
              <a:t>Type </a:t>
            </a:r>
            <a:r>
              <a:rPr lang="en-US" b="1" dirty="0" err="1"/>
              <a:t>sysout</a:t>
            </a:r>
            <a:r>
              <a:rPr lang="en-US" dirty="0"/>
              <a:t> and press CTRL + SPACE (the autocompletion) and it will be automagically changed to </a:t>
            </a:r>
            <a:r>
              <a:rPr lang="en-US" dirty="0" err="1"/>
              <a:t>System.out.println</a:t>
            </a:r>
            <a:r>
              <a:rPr lang="en-US" dirty="0"/>
              <a:t>( ); </a:t>
            </a:r>
          </a:p>
          <a:p>
            <a:r>
              <a:rPr lang="en-US" dirty="0"/>
              <a:t>Type "for" and press CTRL + SPACE to change it to a skeleton of a for loop.</a:t>
            </a:r>
          </a:p>
          <a:p>
            <a:r>
              <a:rPr lang="en-US" dirty="0"/>
              <a:t>To list of all templates open Window -&gt; Preferences and type templates into the search box.</a:t>
            </a:r>
          </a:p>
          <a:p>
            <a:r>
              <a:rPr lang="en-IN" dirty="0"/>
              <a:t>CTRL + SPACE bar in eclipse.</a:t>
            </a:r>
            <a:r>
              <a:rPr lang="en-US" dirty="0"/>
              <a:t> Never can remember the signature of a method you want to override? Never mind, hit CTRL + SPACE and you will get a list.</a:t>
            </a:r>
            <a:endParaRPr lang="en-IN" dirty="0"/>
          </a:p>
        </p:txBody>
      </p:sp>
    </p:spTree>
    <p:extLst>
      <p:ext uri="{BB962C8B-B14F-4D97-AF65-F5344CB8AC3E}">
        <p14:creationId xmlns:p14="http://schemas.microsoft.com/office/powerpoint/2010/main" val="4005375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D292-4088-4239-A40F-5195B8B639A7}"/>
              </a:ext>
            </a:extLst>
          </p:cNvPr>
          <p:cNvSpPr>
            <a:spLocks noGrp="1"/>
          </p:cNvSpPr>
          <p:nvPr>
            <p:ph type="title"/>
          </p:nvPr>
        </p:nvSpPr>
        <p:spPr/>
        <p:txBody>
          <a:bodyPr>
            <a:normAutofit/>
          </a:bodyPr>
          <a:lstStyle/>
          <a:p>
            <a:r>
              <a:rPr lang="en-IN" sz="3600" dirty="0"/>
              <a:t>Refactoring</a:t>
            </a:r>
          </a:p>
        </p:txBody>
      </p:sp>
      <p:sp>
        <p:nvSpPr>
          <p:cNvPr id="3" name="Content Placeholder 2">
            <a:extLst>
              <a:ext uri="{FF2B5EF4-FFF2-40B4-BE49-F238E27FC236}">
                <a16:creationId xmlns:a16="http://schemas.microsoft.com/office/drawing/2014/main" id="{D003AAEF-00E9-43C5-917D-F01A0895AB71}"/>
              </a:ext>
            </a:extLst>
          </p:cNvPr>
          <p:cNvSpPr>
            <a:spLocks noGrp="1"/>
          </p:cNvSpPr>
          <p:nvPr>
            <p:ph idx="1"/>
          </p:nvPr>
        </p:nvSpPr>
        <p:spPr/>
        <p:txBody>
          <a:bodyPr/>
          <a:lstStyle/>
          <a:p>
            <a:r>
              <a:rPr lang="en-US" dirty="0"/>
              <a:t>Refactoring is the process of changing a software system in such a way that it does not alter the external behavior of the code yet improves its internal structure.</a:t>
            </a:r>
          </a:p>
          <a:p>
            <a:r>
              <a:rPr lang="en-IN" dirty="0"/>
              <a:t>Examples of refactoring</a:t>
            </a:r>
          </a:p>
          <a:p>
            <a:pPr lvl="1"/>
            <a:r>
              <a:rPr lang="en-US" dirty="0"/>
              <a:t>Rename  : Methods, variables, classes or other java items</a:t>
            </a:r>
          </a:p>
          <a:p>
            <a:pPr lvl="1"/>
            <a:r>
              <a:rPr lang="en-US" dirty="0"/>
              <a:t>Move Class : Moving a class into a package.</a:t>
            </a:r>
          </a:p>
          <a:p>
            <a:pPr lvl="1"/>
            <a:r>
              <a:rPr lang="en-IN" dirty="0"/>
              <a:t>Extract Method : </a:t>
            </a:r>
            <a:r>
              <a:rPr lang="en-US" dirty="0"/>
              <a:t>Break up long methods to improve readability and maintainability. </a:t>
            </a:r>
          </a:p>
          <a:p>
            <a:pPr lvl="1"/>
            <a:r>
              <a:rPr lang="en-IN" dirty="0"/>
              <a:t>Extract Superclass : Methods which are common be mapped in superclass</a:t>
            </a:r>
          </a:p>
          <a:p>
            <a:pPr lvl="1"/>
            <a:endParaRPr lang="en-IN" dirty="0"/>
          </a:p>
        </p:txBody>
      </p:sp>
    </p:spTree>
    <p:extLst>
      <p:ext uri="{BB962C8B-B14F-4D97-AF65-F5344CB8AC3E}">
        <p14:creationId xmlns:p14="http://schemas.microsoft.com/office/powerpoint/2010/main" val="3186869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51E7-1FC1-4A43-8948-1FFD87687FCE}"/>
              </a:ext>
            </a:extLst>
          </p:cNvPr>
          <p:cNvSpPr>
            <a:spLocks noGrp="1"/>
          </p:cNvSpPr>
          <p:nvPr>
            <p:ph type="title"/>
          </p:nvPr>
        </p:nvSpPr>
        <p:spPr/>
        <p:txBody>
          <a:bodyPr/>
          <a:lstStyle/>
          <a:p>
            <a:r>
              <a:rPr lang="en-US" dirty="0"/>
              <a:t>Debugging</a:t>
            </a:r>
          </a:p>
        </p:txBody>
      </p:sp>
      <p:sp>
        <p:nvSpPr>
          <p:cNvPr id="3" name="Rectangle 2">
            <a:extLst>
              <a:ext uri="{FF2B5EF4-FFF2-40B4-BE49-F238E27FC236}">
                <a16:creationId xmlns:a16="http://schemas.microsoft.com/office/drawing/2014/main" id="{8E563286-AD13-49A1-BE0B-9A219B4A0988}"/>
              </a:ext>
            </a:extLst>
          </p:cNvPr>
          <p:cNvSpPr/>
          <p:nvPr/>
        </p:nvSpPr>
        <p:spPr>
          <a:xfrm>
            <a:off x="190500" y="1225182"/>
            <a:ext cx="11811000" cy="1815882"/>
          </a:xfrm>
          <a:prstGeom prst="rect">
            <a:avLst/>
          </a:prstGeom>
        </p:spPr>
        <p:txBody>
          <a:bodyPr wrap="square">
            <a:spAutoFit/>
          </a:bodyPr>
          <a:lstStyle/>
          <a:p>
            <a:r>
              <a:rPr lang="en-US" sz="2800" dirty="0">
                <a:solidFill>
                  <a:srgbClr val="4C4D4E"/>
                </a:solidFill>
                <a:latin typeface="Libre Franklin"/>
              </a:rPr>
              <a:t>1. Launching and Debugging a Java program</a:t>
            </a:r>
          </a:p>
          <a:p>
            <a:r>
              <a:rPr lang="en-US" sz="2800" dirty="0">
                <a:solidFill>
                  <a:srgbClr val="4C4D4E"/>
                </a:solidFill>
                <a:latin typeface="Libre Franklin"/>
              </a:rPr>
              <a:t>A Java program can be debugged simply by right clicking on the Java editor class file from Package explorer. Select </a:t>
            </a:r>
            <a:r>
              <a:rPr lang="en-US" sz="2800" b="1" dirty="0">
                <a:solidFill>
                  <a:srgbClr val="4C4D4E"/>
                </a:solidFill>
                <a:latin typeface="Libre Franklin"/>
              </a:rPr>
              <a:t>Debug As → Java Application</a:t>
            </a:r>
            <a:r>
              <a:rPr lang="en-US" sz="2800" dirty="0">
                <a:solidFill>
                  <a:srgbClr val="4C4D4E"/>
                </a:solidFill>
                <a:latin typeface="Libre Franklin"/>
              </a:rPr>
              <a:t> or use the shortcut </a:t>
            </a:r>
            <a:r>
              <a:rPr lang="en-US" sz="2800" b="1" dirty="0">
                <a:solidFill>
                  <a:srgbClr val="4C4D4E"/>
                </a:solidFill>
                <a:latin typeface="Libre Franklin"/>
              </a:rPr>
              <a:t>Alt + Shift + D, J</a:t>
            </a:r>
            <a:r>
              <a:rPr lang="en-US" sz="2800" dirty="0">
                <a:solidFill>
                  <a:srgbClr val="4C4D4E"/>
                </a:solidFill>
                <a:latin typeface="Libre Franklin"/>
              </a:rPr>
              <a:t> instead.</a:t>
            </a:r>
            <a:endParaRPr lang="en-US" sz="2800" b="0" i="0" dirty="0">
              <a:solidFill>
                <a:srgbClr val="4C4D4E"/>
              </a:solidFill>
              <a:effectLst/>
              <a:latin typeface="Libre Franklin"/>
            </a:endParaRPr>
          </a:p>
        </p:txBody>
      </p:sp>
      <p:pic>
        <p:nvPicPr>
          <p:cNvPr id="1026" name="Picture 2">
            <a:extLst>
              <a:ext uri="{FF2B5EF4-FFF2-40B4-BE49-F238E27FC236}">
                <a16:creationId xmlns:a16="http://schemas.microsoft.com/office/drawing/2014/main" id="{4A54F3FB-0834-4A53-97CC-E3788D6E9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667000"/>
            <a:ext cx="6096000" cy="3639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DEBF10-BE57-45E0-ACF4-03C02944E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72165"/>
            <a:ext cx="43529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3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A49-1D90-4941-AC86-9D85A951BA26}"/>
              </a:ext>
            </a:extLst>
          </p:cNvPr>
          <p:cNvSpPr>
            <a:spLocks noGrp="1"/>
          </p:cNvSpPr>
          <p:nvPr>
            <p:ph type="title"/>
          </p:nvPr>
        </p:nvSpPr>
        <p:spPr/>
        <p:txBody>
          <a:bodyPr/>
          <a:lstStyle/>
          <a:p>
            <a:r>
              <a:rPr lang="en-US" dirty="0"/>
              <a:t>Breakpoints</a:t>
            </a:r>
          </a:p>
        </p:txBody>
      </p:sp>
      <p:sp>
        <p:nvSpPr>
          <p:cNvPr id="3" name="Rectangle 2">
            <a:extLst>
              <a:ext uri="{FF2B5EF4-FFF2-40B4-BE49-F238E27FC236}">
                <a16:creationId xmlns:a16="http://schemas.microsoft.com/office/drawing/2014/main" id="{011E40F3-1603-4D09-A146-2E5181233C6A}"/>
              </a:ext>
            </a:extLst>
          </p:cNvPr>
          <p:cNvSpPr/>
          <p:nvPr/>
        </p:nvSpPr>
        <p:spPr>
          <a:xfrm>
            <a:off x="303900" y="1120676"/>
            <a:ext cx="11584200" cy="1569660"/>
          </a:xfrm>
          <a:prstGeom prst="rect">
            <a:avLst/>
          </a:prstGeom>
        </p:spPr>
        <p:txBody>
          <a:bodyPr wrap="square">
            <a:spAutoFit/>
          </a:bodyPr>
          <a:lstStyle/>
          <a:p>
            <a:r>
              <a:rPr lang="en-US" sz="2400" dirty="0">
                <a:solidFill>
                  <a:srgbClr val="4C4D4E"/>
                </a:solidFill>
                <a:latin typeface="Libre Franklin"/>
              </a:rPr>
              <a:t>A breakpoint is a signal that tells the debugger to temporarily suspend execution of your program at a certain point in the code.</a:t>
            </a:r>
          </a:p>
          <a:p>
            <a:r>
              <a:rPr lang="en-US" sz="2400" dirty="0">
                <a:solidFill>
                  <a:srgbClr val="4C4D4E"/>
                </a:solidFill>
                <a:latin typeface="Libre Franklin"/>
              </a:rPr>
              <a:t>To define a breakpoint in your source code, right-click in the left margin in the Java editor and select </a:t>
            </a:r>
            <a:r>
              <a:rPr lang="en-US" sz="2400" i="1" dirty="0">
                <a:solidFill>
                  <a:srgbClr val="4C4D4E"/>
                </a:solidFill>
                <a:latin typeface="Libre Franklin"/>
              </a:rPr>
              <a:t>Toggle Breakpoint</a:t>
            </a:r>
            <a:r>
              <a:rPr lang="en-US" sz="2400" dirty="0">
                <a:solidFill>
                  <a:srgbClr val="4C4D4E"/>
                </a:solidFill>
                <a:latin typeface="Libre Franklin"/>
              </a:rPr>
              <a:t>. Alternatively, you can double-click on this position.</a:t>
            </a:r>
            <a:endParaRPr lang="en-US" sz="2400" b="0" i="0" dirty="0">
              <a:solidFill>
                <a:srgbClr val="4C4D4E"/>
              </a:solidFill>
              <a:effectLst/>
              <a:latin typeface="Libre Franklin"/>
            </a:endParaRPr>
          </a:p>
        </p:txBody>
      </p:sp>
      <p:pic>
        <p:nvPicPr>
          <p:cNvPr id="2050" name="Picture 2">
            <a:extLst>
              <a:ext uri="{FF2B5EF4-FFF2-40B4-BE49-F238E27FC236}">
                <a16:creationId xmlns:a16="http://schemas.microsoft.com/office/drawing/2014/main" id="{8BCE4B1B-30BD-40BA-A43B-012584DD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71" y="2670314"/>
            <a:ext cx="3590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04C675-F71C-43CE-A8B7-26314038E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13612"/>
            <a:ext cx="45624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B1A2F74-98C4-4036-99BA-7FA39C72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779" y="3929540"/>
            <a:ext cx="2000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06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FAC9-2E09-4F0A-8F4A-873BB4E92707}"/>
              </a:ext>
            </a:extLst>
          </p:cNvPr>
          <p:cNvSpPr>
            <a:spLocks noGrp="1"/>
          </p:cNvSpPr>
          <p:nvPr>
            <p:ph type="title"/>
          </p:nvPr>
        </p:nvSpPr>
        <p:spPr/>
        <p:txBody>
          <a:bodyPr/>
          <a:lstStyle/>
          <a:p>
            <a:r>
              <a:rPr lang="en-US" dirty="0"/>
              <a:t>Debug Perspective</a:t>
            </a:r>
          </a:p>
        </p:txBody>
      </p:sp>
      <p:sp>
        <p:nvSpPr>
          <p:cNvPr id="3" name="Rectangle 2">
            <a:extLst>
              <a:ext uri="{FF2B5EF4-FFF2-40B4-BE49-F238E27FC236}">
                <a16:creationId xmlns:a16="http://schemas.microsoft.com/office/drawing/2014/main" id="{8D354F7C-6350-4E60-8E7B-0BDBA37B6C46}"/>
              </a:ext>
            </a:extLst>
          </p:cNvPr>
          <p:cNvSpPr/>
          <p:nvPr/>
        </p:nvSpPr>
        <p:spPr>
          <a:xfrm>
            <a:off x="379200" y="1647885"/>
            <a:ext cx="4497600" cy="4524315"/>
          </a:xfrm>
          <a:prstGeom prst="rect">
            <a:avLst/>
          </a:prstGeom>
        </p:spPr>
        <p:txBody>
          <a:bodyPr wrap="square">
            <a:spAutoFit/>
          </a:bodyPr>
          <a:lstStyle/>
          <a:p>
            <a:pPr>
              <a:buFont typeface="Arial" panose="020B0604020202020204" pitchFamily="34" charset="0"/>
              <a:buChar char="•"/>
            </a:pPr>
            <a:r>
              <a:rPr lang="en-US" sz="1800" b="1" dirty="0">
                <a:solidFill>
                  <a:srgbClr val="4C4D4E"/>
                </a:solidFill>
                <a:latin typeface="Libre Franklin"/>
              </a:rPr>
              <a:t>Debug view</a:t>
            </a:r>
            <a:r>
              <a:rPr lang="en-US" sz="1800" dirty="0">
                <a:solidFill>
                  <a:srgbClr val="4C4D4E"/>
                </a:solidFill>
                <a:latin typeface="Libre Franklin"/>
              </a:rPr>
              <a:t> – Visualizes call stack and provides operations on that.</a:t>
            </a:r>
          </a:p>
          <a:p>
            <a:pPr>
              <a:buFont typeface="Arial" panose="020B0604020202020204" pitchFamily="34" charset="0"/>
              <a:buChar char="•"/>
            </a:pPr>
            <a:r>
              <a:rPr lang="en-US" sz="1800" b="1" dirty="0">
                <a:solidFill>
                  <a:srgbClr val="4C4D4E"/>
                </a:solidFill>
                <a:latin typeface="Libre Franklin"/>
              </a:rPr>
              <a:t>Breakpoints view</a:t>
            </a:r>
            <a:r>
              <a:rPr lang="en-US" sz="1800" dirty="0">
                <a:solidFill>
                  <a:srgbClr val="4C4D4E"/>
                </a:solidFill>
                <a:latin typeface="Libre Franklin"/>
              </a:rPr>
              <a:t> – Shows all the breakpoints.</a:t>
            </a:r>
          </a:p>
          <a:p>
            <a:pPr>
              <a:buFont typeface="Arial" panose="020B0604020202020204" pitchFamily="34" charset="0"/>
              <a:buChar char="•"/>
            </a:pPr>
            <a:r>
              <a:rPr lang="en-US" sz="1800" b="1" dirty="0">
                <a:solidFill>
                  <a:srgbClr val="4C4D4E"/>
                </a:solidFill>
                <a:latin typeface="Libre Franklin"/>
              </a:rPr>
              <a:t>Variables/Expression view</a:t>
            </a:r>
            <a:r>
              <a:rPr lang="en-US" sz="1800" dirty="0">
                <a:solidFill>
                  <a:srgbClr val="4C4D4E"/>
                </a:solidFill>
                <a:latin typeface="Libre Franklin"/>
              </a:rPr>
              <a:t> – Shows the declared variables and their values. Press </a:t>
            </a:r>
            <a:r>
              <a:rPr lang="en-US" sz="1800" b="1" dirty="0" err="1">
                <a:solidFill>
                  <a:srgbClr val="4C4D4E"/>
                </a:solidFill>
                <a:latin typeface="Libre Franklin"/>
              </a:rPr>
              <a:t>Ctrl+Shift+d</a:t>
            </a:r>
            <a:r>
              <a:rPr lang="en-US" sz="1800" dirty="0">
                <a:solidFill>
                  <a:srgbClr val="4C4D4E"/>
                </a:solidFill>
                <a:latin typeface="Libre Franklin"/>
              </a:rPr>
              <a:t> or </a:t>
            </a:r>
            <a:r>
              <a:rPr lang="en-US" sz="1800" b="1" dirty="0" err="1">
                <a:solidFill>
                  <a:srgbClr val="4C4D4E"/>
                </a:solidFill>
                <a:latin typeface="Libre Franklin"/>
              </a:rPr>
              <a:t>Ctrl+Shift+i</a:t>
            </a:r>
            <a:r>
              <a:rPr lang="en-US" sz="1800" dirty="0">
                <a:solidFill>
                  <a:srgbClr val="4C4D4E"/>
                </a:solidFill>
                <a:latin typeface="Libre Franklin"/>
              </a:rPr>
              <a:t> on a selected variable or expression to show its value. You can also add a permanent watch on an expression/variable that will then be shown in the </a:t>
            </a:r>
            <a:r>
              <a:rPr lang="en-US" sz="1800" i="1" dirty="0">
                <a:solidFill>
                  <a:srgbClr val="4C4D4E"/>
                </a:solidFill>
                <a:latin typeface="Libre Franklin"/>
              </a:rPr>
              <a:t>Expressions view</a:t>
            </a:r>
            <a:r>
              <a:rPr lang="en-US" sz="1800" dirty="0">
                <a:solidFill>
                  <a:srgbClr val="4C4D4E"/>
                </a:solidFill>
                <a:latin typeface="Libre Franklin"/>
              </a:rPr>
              <a:t> when debugging is on.</a:t>
            </a:r>
          </a:p>
          <a:p>
            <a:pPr>
              <a:buFont typeface="Arial" panose="020B0604020202020204" pitchFamily="34" charset="0"/>
              <a:buChar char="•"/>
            </a:pPr>
            <a:r>
              <a:rPr lang="en-US" sz="1800" b="1" dirty="0">
                <a:solidFill>
                  <a:srgbClr val="4C4D4E"/>
                </a:solidFill>
                <a:latin typeface="Libre Franklin"/>
              </a:rPr>
              <a:t>Display view</a:t>
            </a:r>
            <a:r>
              <a:rPr lang="en-US" sz="1800" dirty="0">
                <a:solidFill>
                  <a:srgbClr val="4C4D4E"/>
                </a:solidFill>
                <a:latin typeface="Libre Franklin"/>
              </a:rPr>
              <a:t> – Allows to Inspect the value of a variable, expression or selected text during debugging.</a:t>
            </a:r>
          </a:p>
          <a:p>
            <a:pPr>
              <a:buFont typeface="Arial" panose="020B0604020202020204" pitchFamily="34" charset="0"/>
              <a:buChar char="•"/>
            </a:pPr>
            <a:r>
              <a:rPr lang="en-US" sz="1800" b="1" dirty="0">
                <a:solidFill>
                  <a:srgbClr val="4C4D4E"/>
                </a:solidFill>
                <a:latin typeface="Libre Franklin"/>
              </a:rPr>
              <a:t>Console view</a:t>
            </a:r>
            <a:r>
              <a:rPr lang="en-US" sz="1800" dirty="0">
                <a:solidFill>
                  <a:srgbClr val="4C4D4E"/>
                </a:solidFill>
                <a:latin typeface="Libre Franklin"/>
              </a:rPr>
              <a:t> – Program output is shown here.</a:t>
            </a:r>
            <a:endParaRPr lang="en-US" sz="1800" b="0" i="0" dirty="0">
              <a:solidFill>
                <a:srgbClr val="4C4D4E"/>
              </a:solidFill>
              <a:effectLst/>
              <a:latin typeface="Libre Franklin"/>
            </a:endParaRPr>
          </a:p>
        </p:txBody>
      </p:sp>
      <p:pic>
        <p:nvPicPr>
          <p:cNvPr id="3074" name="Picture 2">
            <a:extLst>
              <a:ext uri="{FF2B5EF4-FFF2-40B4-BE49-F238E27FC236}">
                <a16:creationId xmlns:a16="http://schemas.microsoft.com/office/drawing/2014/main" id="{644E3E8E-D5F3-4390-A1B4-AA8664B3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120275"/>
            <a:ext cx="7077075"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27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96BC-0F43-46D4-8220-32ED4D5019C9}"/>
              </a:ext>
            </a:extLst>
          </p:cNvPr>
          <p:cNvSpPr>
            <a:spLocks noGrp="1"/>
          </p:cNvSpPr>
          <p:nvPr>
            <p:ph type="title"/>
          </p:nvPr>
        </p:nvSpPr>
        <p:spPr/>
        <p:txBody>
          <a:bodyPr/>
          <a:lstStyle/>
          <a:p>
            <a:r>
              <a:rPr lang="en-US" dirty="0"/>
              <a:t>Stepping commands</a:t>
            </a:r>
          </a:p>
        </p:txBody>
      </p:sp>
      <p:pic>
        <p:nvPicPr>
          <p:cNvPr id="4098" name="Picture 2">
            <a:extLst>
              <a:ext uri="{FF2B5EF4-FFF2-40B4-BE49-F238E27FC236}">
                <a16:creationId xmlns:a16="http://schemas.microsoft.com/office/drawing/2014/main" id="{69BCAF21-7D0D-4F59-BC78-D26144C2A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6" y="1334733"/>
            <a:ext cx="10131500" cy="445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1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A88C-1126-468B-B078-A68DA18B6BE4}"/>
              </a:ext>
            </a:extLst>
          </p:cNvPr>
          <p:cNvSpPr>
            <a:spLocks noGrp="1"/>
          </p:cNvSpPr>
          <p:nvPr>
            <p:ph type="title"/>
          </p:nvPr>
        </p:nvSpPr>
        <p:spPr/>
        <p:txBody>
          <a:bodyPr/>
          <a:lstStyle/>
          <a:p>
            <a:r>
              <a:rPr lang="en-US" dirty="0"/>
              <a:t>Debug - Windows</a:t>
            </a:r>
          </a:p>
        </p:txBody>
      </p:sp>
      <p:pic>
        <p:nvPicPr>
          <p:cNvPr id="5122" name="Picture 2">
            <a:extLst>
              <a:ext uri="{FF2B5EF4-FFF2-40B4-BE49-F238E27FC236}">
                <a16:creationId xmlns:a16="http://schemas.microsoft.com/office/drawing/2014/main" id="{3709B222-65F7-4231-A5D9-FC30C763B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52" y="1185862"/>
            <a:ext cx="40195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4C088B-CF35-420C-9803-4214C650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9114"/>
            <a:ext cx="5257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28343A-87DB-400B-8799-51AAF5BA143D}"/>
              </a:ext>
            </a:extLst>
          </p:cNvPr>
          <p:cNvPicPr>
            <a:picLocks noChangeAspect="1"/>
          </p:cNvPicPr>
          <p:nvPr/>
        </p:nvPicPr>
        <p:blipFill rotWithShape="1">
          <a:blip r:embed="rId4"/>
          <a:srcRect b="27354"/>
          <a:stretch/>
        </p:blipFill>
        <p:spPr>
          <a:xfrm>
            <a:off x="3517930" y="4137790"/>
            <a:ext cx="5277308" cy="2460187"/>
          </a:xfrm>
          <a:prstGeom prst="rect">
            <a:avLst/>
          </a:prstGeom>
        </p:spPr>
      </p:pic>
    </p:spTree>
    <p:extLst>
      <p:ext uri="{BB962C8B-B14F-4D97-AF65-F5344CB8AC3E}">
        <p14:creationId xmlns:p14="http://schemas.microsoft.com/office/powerpoint/2010/main" val="376152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6F77-964C-46B8-923A-F10C69CE0C15}"/>
              </a:ext>
            </a:extLst>
          </p:cNvPr>
          <p:cNvSpPr>
            <a:spLocks noGrp="1"/>
          </p:cNvSpPr>
          <p:nvPr>
            <p:ph type="title"/>
          </p:nvPr>
        </p:nvSpPr>
        <p:spPr/>
        <p:txBody>
          <a:bodyPr>
            <a:normAutofit/>
          </a:bodyPr>
          <a:lstStyle/>
          <a:p>
            <a:r>
              <a:rPr lang="en-IN" dirty="0"/>
              <a:t>Object</a:t>
            </a:r>
          </a:p>
        </p:txBody>
      </p:sp>
      <p:sp>
        <p:nvSpPr>
          <p:cNvPr id="3" name="Content Placeholder 2">
            <a:extLst>
              <a:ext uri="{FF2B5EF4-FFF2-40B4-BE49-F238E27FC236}">
                <a16:creationId xmlns:a16="http://schemas.microsoft.com/office/drawing/2014/main" id="{611D0AC5-8A2E-4672-B1F3-7ECAB1FC0671}"/>
              </a:ext>
            </a:extLst>
          </p:cNvPr>
          <p:cNvSpPr>
            <a:spLocks noGrp="1"/>
          </p:cNvSpPr>
          <p:nvPr>
            <p:ph idx="1"/>
          </p:nvPr>
        </p:nvSpPr>
        <p:spPr>
          <a:xfrm>
            <a:off x="379200" y="1293122"/>
            <a:ext cx="11279400" cy="4650478"/>
          </a:xfrm>
        </p:spPr>
        <p:txBody>
          <a:bodyPr>
            <a:normAutofit fontScale="92500" lnSpcReduction="10000"/>
          </a:bodyPr>
          <a:lstStyle/>
          <a:p>
            <a:pPr algn="just"/>
            <a:r>
              <a:rPr lang="en-US" dirty="0"/>
              <a:t>Object is an </a:t>
            </a:r>
            <a:r>
              <a:rPr lang="en-US" b="1" dirty="0"/>
              <a:t>instance</a:t>
            </a:r>
            <a:r>
              <a:rPr lang="en-US" dirty="0"/>
              <a:t> of a class. Class is a template or blueprint from which objects are created.</a:t>
            </a:r>
          </a:p>
          <a:p>
            <a:pPr algn="just"/>
            <a:r>
              <a:rPr lang="en-US" dirty="0"/>
              <a:t>An object has three characteristics:</a:t>
            </a:r>
          </a:p>
          <a:p>
            <a:pPr lvl="1" algn="just"/>
            <a:r>
              <a:rPr lang="en-US" b="1" dirty="0"/>
              <a:t>state</a:t>
            </a:r>
            <a:r>
              <a:rPr lang="en-US" dirty="0"/>
              <a:t>: represents data (value) of an object.</a:t>
            </a:r>
          </a:p>
          <a:p>
            <a:pPr lvl="1" algn="just"/>
            <a:r>
              <a:rPr lang="en-US" b="1" dirty="0"/>
              <a:t>behavior</a:t>
            </a:r>
            <a:r>
              <a:rPr lang="en-US" dirty="0"/>
              <a:t>: represents the behavior (functionality) of an object such as deposit( ), withdraw( )etc.</a:t>
            </a:r>
          </a:p>
          <a:p>
            <a:pPr lvl="1" algn="just"/>
            <a:r>
              <a:rPr lang="en-US" b="1" dirty="0"/>
              <a:t>identity</a:t>
            </a:r>
            <a:r>
              <a:rPr lang="en-US" dirty="0"/>
              <a:t>: Object identity is typically implemented via a unique ID. The value of the ID is not visible to the external user. But, it is used internally by the JVM to identify each object uniquely.</a:t>
            </a:r>
          </a:p>
          <a:p>
            <a:pPr algn="just"/>
            <a:r>
              <a:rPr lang="en-US" dirty="0"/>
              <a:t>For Example: Ink Pen is an object derived from the class Pen. Its name is Reynolds, color is white etc. known as its state. It is used to write, so writing is its behavior.</a:t>
            </a:r>
          </a:p>
          <a:p>
            <a:pPr algn="just"/>
            <a:r>
              <a:rPr lang="en-US" dirty="0"/>
              <a:t>Object is created using </a:t>
            </a:r>
            <a:r>
              <a:rPr lang="en-US" b="1" dirty="0"/>
              <a:t>new </a:t>
            </a:r>
            <a:r>
              <a:rPr lang="en-US" dirty="0"/>
              <a:t>keyword.</a:t>
            </a:r>
          </a:p>
          <a:p>
            <a:endParaRPr lang="en-IN" sz="2400" dirty="0"/>
          </a:p>
        </p:txBody>
      </p:sp>
    </p:spTree>
    <p:extLst>
      <p:ext uri="{BB962C8B-B14F-4D97-AF65-F5344CB8AC3E}">
        <p14:creationId xmlns:p14="http://schemas.microsoft.com/office/powerpoint/2010/main" val="593243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https://docs.oracle.com/javase/tutorial/java/concepts/index.html</a:t>
            </a:r>
            <a:endParaRPr lang="en-IN" dirty="0"/>
          </a:p>
          <a:p>
            <a:r>
              <a:rPr lang="en-IN">
                <a:hlinkClick r:id="rId3"/>
              </a:rPr>
              <a:t>https://www.javatpoint.com/java-tutorial</a:t>
            </a:r>
            <a:endParaRPr lang="en-IN"/>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C325-C376-491B-B625-55C7322D0AAB}"/>
              </a:ext>
            </a:extLst>
          </p:cNvPr>
          <p:cNvSpPr>
            <a:spLocks noGrp="1"/>
          </p:cNvSpPr>
          <p:nvPr>
            <p:ph type="title"/>
          </p:nvPr>
        </p:nvSpPr>
        <p:spPr/>
        <p:txBody>
          <a:bodyPr>
            <a:normAutofit/>
          </a:bodyPr>
          <a:lstStyle/>
          <a:p>
            <a:r>
              <a:rPr lang="en-US" dirty="0">
                <a:effectLst/>
              </a:rPr>
              <a:t>Constructor</a:t>
            </a:r>
            <a:endParaRPr lang="en-IN" dirty="0"/>
          </a:p>
        </p:txBody>
      </p:sp>
      <p:sp>
        <p:nvSpPr>
          <p:cNvPr id="3" name="Content Placeholder 2">
            <a:extLst>
              <a:ext uri="{FF2B5EF4-FFF2-40B4-BE49-F238E27FC236}">
                <a16:creationId xmlns:a16="http://schemas.microsoft.com/office/drawing/2014/main" id="{F1153076-D02C-46B4-B6F5-A52F388EB762}"/>
              </a:ext>
            </a:extLst>
          </p:cNvPr>
          <p:cNvSpPr>
            <a:spLocks noGrp="1"/>
          </p:cNvSpPr>
          <p:nvPr>
            <p:ph idx="1"/>
          </p:nvPr>
        </p:nvSpPr>
        <p:spPr>
          <a:xfrm>
            <a:off x="379200" y="1294495"/>
            <a:ext cx="11127000" cy="4561923"/>
          </a:xfrm>
        </p:spPr>
        <p:txBody>
          <a:bodyPr>
            <a:normAutofit fontScale="92500" lnSpcReduction="10000"/>
          </a:bodyPr>
          <a:lstStyle/>
          <a:p>
            <a:pPr algn="just"/>
            <a:r>
              <a:rPr lang="en-US" dirty="0"/>
              <a:t>Constructor in java is a special type of method that is used to initialize the object.</a:t>
            </a:r>
          </a:p>
          <a:p>
            <a:pPr algn="just"/>
            <a:r>
              <a:rPr lang="en-US" dirty="0"/>
              <a:t>Constructor is called when an instance of object is created and memory is allocated for the object. </a:t>
            </a:r>
          </a:p>
          <a:p>
            <a:pPr algn="just"/>
            <a:r>
              <a:rPr lang="en-US" dirty="0"/>
              <a:t>Rules for creating java constructor. </a:t>
            </a:r>
            <a:r>
              <a:rPr lang="en-US" sz="2800" dirty="0"/>
              <a:t>There are basically two rules defined for the constructor.</a:t>
            </a:r>
          </a:p>
          <a:p>
            <a:pPr marL="971550" lvl="1" indent="-514350" algn="just">
              <a:buFont typeface="+mj-lt"/>
              <a:buAutoNum type="arabicPeriod"/>
            </a:pPr>
            <a:r>
              <a:rPr lang="en-US" sz="2800" dirty="0"/>
              <a:t>Constructor name must be same as its class name.</a:t>
            </a:r>
          </a:p>
          <a:p>
            <a:pPr marL="971550" lvl="1" indent="-514350" algn="just">
              <a:buFont typeface="+mj-lt"/>
              <a:buAutoNum type="arabicPeriod"/>
            </a:pPr>
            <a:r>
              <a:rPr lang="en-US" sz="2800" dirty="0"/>
              <a:t>Constructor must have no explicit return type.</a:t>
            </a:r>
          </a:p>
          <a:p>
            <a:pPr algn="just"/>
            <a:r>
              <a:rPr lang="en-US" dirty="0"/>
              <a:t>Types of java constructors</a:t>
            </a:r>
          </a:p>
          <a:p>
            <a:pPr lvl="1" algn="just"/>
            <a:r>
              <a:rPr lang="en-US" sz="2800" dirty="0"/>
              <a:t>Default constructor (JVM provided).</a:t>
            </a:r>
          </a:p>
          <a:p>
            <a:pPr lvl="1" algn="just"/>
            <a:r>
              <a:rPr lang="en-US" sz="2800" dirty="0"/>
              <a:t>Parameterized constructor.</a:t>
            </a:r>
          </a:p>
          <a:p>
            <a:pPr marL="0" indent="0">
              <a:buNone/>
            </a:pPr>
            <a:endParaRPr lang="en-US" sz="2400" dirty="0">
              <a:effectLst/>
            </a:endParaRPr>
          </a:p>
          <a:p>
            <a:endParaRPr lang="en-IN" dirty="0"/>
          </a:p>
        </p:txBody>
      </p:sp>
    </p:spTree>
    <p:extLst>
      <p:ext uri="{BB962C8B-B14F-4D97-AF65-F5344CB8AC3E}">
        <p14:creationId xmlns:p14="http://schemas.microsoft.com/office/powerpoint/2010/main" val="379455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E4DA-2F3B-4457-95A1-38B0AAF7DC7D}"/>
              </a:ext>
            </a:extLst>
          </p:cNvPr>
          <p:cNvSpPr>
            <a:spLocks noGrp="1"/>
          </p:cNvSpPr>
          <p:nvPr>
            <p:ph type="title"/>
          </p:nvPr>
        </p:nvSpPr>
        <p:spPr>
          <a:xfrm>
            <a:off x="379200" y="260022"/>
            <a:ext cx="11050800" cy="612337"/>
          </a:xfrm>
        </p:spPr>
        <p:txBody>
          <a:bodyPr>
            <a:normAutofit/>
          </a:bodyPr>
          <a:lstStyle/>
          <a:p>
            <a:r>
              <a:rPr lang="en-US" dirty="0"/>
              <a:t>default constructor</a:t>
            </a:r>
            <a:endParaRPr lang="en-IN" dirty="0"/>
          </a:p>
        </p:txBody>
      </p:sp>
      <p:sp>
        <p:nvSpPr>
          <p:cNvPr id="3" name="Content Placeholder 2">
            <a:extLst>
              <a:ext uri="{FF2B5EF4-FFF2-40B4-BE49-F238E27FC236}">
                <a16:creationId xmlns:a16="http://schemas.microsoft.com/office/drawing/2014/main" id="{3C6FA8B7-2B9E-42D1-944A-EF23863DA748}"/>
              </a:ext>
            </a:extLst>
          </p:cNvPr>
          <p:cNvSpPr>
            <a:spLocks noGrp="1"/>
          </p:cNvSpPr>
          <p:nvPr>
            <p:ph idx="1"/>
          </p:nvPr>
        </p:nvSpPr>
        <p:spPr>
          <a:xfrm>
            <a:off x="379200" y="1285461"/>
            <a:ext cx="10757452" cy="4777573"/>
          </a:xfrm>
        </p:spPr>
        <p:txBody>
          <a:bodyPr>
            <a:normAutofit/>
          </a:bodyPr>
          <a:lstStyle/>
          <a:p>
            <a:pPr algn="just"/>
            <a:r>
              <a:rPr lang="en-US" dirty="0"/>
              <a:t>Java compiler creates a default constructor if your class doesn't have any constructor.</a:t>
            </a:r>
          </a:p>
          <a:p>
            <a:pPr algn="just"/>
            <a:r>
              <a:rPr lang="en-US" dirty="0"/>
              <a:t>Default constructor is used to provide the default values to the object like 0, null etc. depending on the type.</a:t>
            </a:r>
          </a:p>
          <a:p>
            <a:pPr algn="just"/>
            <a:r>
              <a:rPr lang="en-US" dirty="0"/>
              <a:t>The default constructor is ALWAYS a no-</a:t>
            </a:r>
            <a:r>
              <a:rPr lang="en-US" dirty="0" err="1"/>
              <a:t>arg</a:t>
            </a:r>
            <a:r>
              <a:rPr lang="en-US" dirty="0"/>
              <a:t> constructor.</a:t>
            </a:r>
          </a:p>
          <a:p>
            <a:pPr algn="just"/>
            <a:r>
              <a:rPr lang="en-US" dirty="0"/>
              <a:t>A constructor that has no parameter(s) is known as default constructor.</a:t>
            </a:r>
          </a:p>
          <a:p>
            <a:pPr marL="0" indent="0" algn="just">
              <a:buNone/>
            </a:pPr>
            <a:r>
              <a:rPr lang="en-IN" sz="2400" b="1" dirty="0"/>
              <a:t>      </a:t>
            </a:r>
            <a:r>
              <a:rPr lang="en-IN" sz="2400" b="1" dirty="0">
                <a:effectLst/>
              </a:rPr>
              <a:t>Example</a:t>
            </a:r>
          </a:p>
          <a:p>
            <a:pPr marL="0" indent="0">
              <a:buNone/>
            </a:pPr>
            <a:endParaRPr lang="en-IN" dirty="0"/>
          </a:p>
        </p:txBody>
      </p:sp>
      <p:pic>
        <p:nvPicPr>
          <p:cNvPr id="5" name="Picture 4">
            <a:extLst>
              <a:ext uri="{FF2B5EF4-FFF2-40B4-BE49-F238E27FC236}">
                <a16:creationId xmlns:a16="http://schemas.microsoft.com/office/drawing/2014/main" id="{6A714DCA-AE49-4BE8-964C-18C62C733532}"/>
              </a:ext>
            </a:extLst>
          </p:cNvPr>
          <p:cNvPicPr>
            <a:picLocks noChangeAspect="1"/>
          </p:cNvPicPr>
          <p:nvPr/>
        </p:nvPicPr>
        <p:blipFill>
          <a:blip r:embed="rId2"/>
          <a:stretch>
            <a:fillRect/>
          </a:stretch>
        </p:blipFill>
        <p:spPr>
          <a:xfrm>
            <a:off x="2556626" y="4097156"/>
            <a:ext cx="6402600" cy="2688121"/>
          </a:xfrm>
          <a:prstGeom prst="rect">
            <a:avLst/>
          </a:prstGeom>
        </p:spPr>
      </p:pic>
    </p:spTree>
    <p:extLst>
      <p:ext uri="{BB962C8B-B14F-4D97-AF65-F5344CB8AC3E}">
        <p14:creationId xmlns:p14="http://schemas.microsoft.com/office/powerpoint/2010/main" val="904467456"/>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108F9A-BDED-4581-A9C8-28D60C5ED5E7}">
  <ds:schemaRefs>
    <ds:schemaRef ds:uri="http://schemas.microsoft.com/sharepoint/v3/contenttype/forms"/>
  </ds:schemaRefs>
</ds:datastoreItem>
</file>

<file path=customXml/itemProps2.xml><?xml version="1.0" encoding="utf-8"?>
<ds:datastoreItem xmlns:ds="http://schemas.openxmlformats.org/officeDocument/2006/customXml" ds:itemID="{5C42E8D0-CAAC-4A9D-9415-44F9A36AB0E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4437F9C-B3D1-437E-9E02-D10A0478B4C9}"/>
</file>

<file path=docProps/app.xml><?xml version="1.0" encoding="utf-8"?>
<Properties xmlns="http://schemas.openxmlformats.org/officeDocument/2006/extended-properties" xmlns:vt="http://schemas.openxmlformats.org/officeDocument/2006/docPropsVTypes">
  <Template>Default Theme</Template>
  <TotalTime>0</TotalTime>
  <Words>3463</Words>
  <Application>Microsoft Office PowerPoint</Application>
  <PresentationFormat>Widescreen</PresentationFormat>
  <Paragraphs>417</Paragraphs>
  <Slides>71</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71</vt:i4>
      </vt:variant>
    </vt:vector>
  </HeadingPairs>
  <TitlesOfParts>
    <vt:vector size="88" baseType="lpstr">
      <vt:lpstr>HelveticaNeueLT Std Lt</vt:lpstr>
      <vt:lpstr>Libre Franklin</vt:lpstr>
      <vt:lpstr>Novecento Book</vt:lpstr>
      <vt:lpstr>Arial</vt:lpstr>
      <vt:lpstr>Calibri</vt:lpstr>
      <vt:lpstr>Cambria</vt:lpstr>
      <vt:lpstr>Century Gothic</vt:lpstr>
      <vt:lpstr>Symbol</vt:lpstr>
      <vt:lpstr>times new roman</vt:lpstr>
      <vt:lpstr>verdana</vt:lpstr>
      <vt:lpstr>Webdings</vt:lpstr>
      <vt:lpstr>Wingdings</vt:lpstr>
      <vt:lpstr>Wingdings 2</vt:lpstr>
      <vt:lpstr>Office Theme</vt:lpstr>
      <vt:lpstr>15_HCL Template</vt:lpstr>
      <vt:lpstr>1_HCL Template</vt:lpstr>
      <vt:lpstr>2_HCL Template</vt:lpstr>
      <vt:lpstr>PowerPoint Presentation</vt:lpstr>
      <vt:lpstr>Agenda</vt:lpstr>
      <vt:lpstr>Prerequisites</vt:lpstr>
      <vt:lpstr>programming language</vt:lpstr>
      <vt:lpstr>Programming Languages     cont..</vt:lpstr>
      <vt:lpstr>Class</vt:lpstr>
      <vt:lpstr>Object</vt:lpstr>
      <vt:lpstr>Constructor</vt:lpstr>
      <vt:lpstr>default constructor</vt:lpstr>
      <vt:lpstr>Parameterized constructor</vt:lpstr>
      <vt:lpstr>Java terminology </vt:lpstr>
      <vt:lpstr>Memory Allocation in Java</vt:lpstr>
      <vt:lpstr>Method Overloading</vt:lpstr>
      <vt:lpstr>Example for Method Overloading</vt:lpstr>
      <vt:lpstr>Constructor Overloading</vt:lpstr>
      <vt:lpstr>Example</vt:lpstr>
      <vt:lpstr>Encapsulation</vt:lpstr>
      <vt:lpstr>Encapsulation Example</vt:lpstr>
      <vt:lpstr>Encapsulation Example Contd…</vt:lpstr>
      <vt:lpstr>Encapsulation Example Contd…</vt:lpstr>
      <vt:lpstr>Inheritance</vt:lpstr>
      <vt:lpstr>Types of inheritance in java</vt:lpstr>
      <vt:lpstr>Types of inheritance in java</vt:lpstr>
      <vt:lpstr>Inheritance Example</vt:lpstr>
      <vt:lpstr>Polymorphism</vt:lpstr>
      <vt:lpstr>Method Overriding</vt:lpstr>
      <vt:lpstr>Real example of Java Method Overriding</vt:lpstr>
      <vt:lpstr>Method Overriding       cont..</vt:lpstr>
      <vt:lpstr>Method Overriding       cont.</vt:lpstr>
      <vt:lpstr>Dynamic Method Dispatch</vt:lpstr>
      <vt:lpstr>Dynamic Method Dispatch      cont.</vt:lpstr>
      <vt:lpstr>Super Keyword</vt:lpstr>
      <vt:lpstr>Super Keyword Example</vt:lpstr>
      <vt:lpstr>Super Method Example</vt:lpstr>
      <vt:lpstr>Super is used to invoke parent class constructor</vt:lpstr>
      <vt:lpstr>Final Keyword </vt:lpstr>
      <vt:lpstr>Final Keyword - Class </vt:lpstr>
      <vt:lpstr>Final Keyword - method</vt:lpstr>
      <vt:lpstr>Final Keyword - method</vt:lpstr>
      <vt:lpstr>Final Keyword - variable</vt:lpstr>
      <vt:lpstr>Abstract Class</vt:lpstr>
      <vt:lpstr>Abstract Class Example</vt:lpstr>
      <vt:lpstr>Abstract Class Example</vt:lpstr>
      <vt:lpstr>Interface </vt:lpstr>
      <vt:lpstr>Interface</vt:lpstr>
      <vt:lpstr>Why use Java interface? </vt:lpstr>
      <vt:lpstr>Interface Example</vt:lpstr>
      <vt:lpstr>Interface Another Example</vt:lpstr>
      <vt:lpstr>Interface Another Example</vt:lpstr>
      <vt:lpstr>Quiz</vt:lpstr>
      <vt:lpstr>Quiz</vt:lpstr>
      <vt:lpstr>Access Modifiers in java</vt:lpstr>
      <vt:lpstr>private access modifier</vt:lpstr>
      <vt:lpstr>default access modifier</vt:lpstr>
      <vt:lpstr>public access modifier</vt:lpstr>
      <vt:lpstr>protected access modifier</vt:lpstr>
      <vt:lpstr>protected access modifier</vt:lpstr>
      <vt:lpstr>java access modifiers</vt:lpstr>
      <vt:lpstr>null in Java       </vt:lpstr>
      <vt:lpstr> instanceof operator      </vt:lpstr>
      <vt:lpstr>Variable </vt:lpstr>
      <vt:lpstr>Variable</vt:lpstr>
      <vt:lpstr>Eclipse Generating Code </vt:lpstr>
      <vt:lpstr>Refactoring</vt:lpstr>
      <vt:lpstr>Debugging</vt:lpstr>
      <vt:lpstr>Breakpoints</vt:lpstr>
      <vt:lpstr>Debug Perspective</vt:lpstr>
      <vt:lpstr>Stepping commands</vt:lpstr>
      <vt:lpstr>Debug - Windows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2017-01-06T18:48:18Z</dcterms:created>
  <dcterms:modified xsi:type="dcterms:W3CDTF">2021-04-26T02:42:10Z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0cb06652-f524-4aac-9670-4ef46e8897ad</vt:lpwstr>
  </property>
  <property fmtid="{D5CDD505-2E9C-101B-9397-08002B2CF9AE}" pid="3" name="HCLClassification">
    <vt:lpwstr>HCL_Cla5s_Publ1c</vt:lpwstr>
  </property>
  <property fmtid="{D5CDD505-2E9C-101B-9397-08002B2CF9AE}" pid="4" name="HCL_Cla5s_D6">
    <vt:lpwstr>False</vt:lpwstr>
  </property>
  <property fmtid="{D5CDD505-2E9C-101B-9397-08002B2CF9AE}" pid="5" name="HCLClassD6">
    <vt:lpwstr>False</vt:lpwstr>
  </property>
  <property fmtid="{D5CDD505-2E9C-101B-9397-08002B2CF9AE}" pid="6" name="ContentTypeId">
    <vt:lpwstr>0x0101008674AF93BD0EC84EA6A549CA4A6EC283</vt:lpwstr>
  </property>
</Properties>
</file>